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3"/>
    <p:sldId id="260" r:id="rId4"/>
    <p:sldId id="268" r:id="rId5"/>
    <p:sldId id="261" r:id="rId6"/>
    <p:sldId id="262" r:id="rId7"/>
    <p:sldId id="272" r:id="rId8"/>
    <p:sldId id="274" r:id="rId9"/>
    <p:sldId id="275" r:id="rId10"/>
    <p:sldId id="263" r:id="rId11"/>
    <p:sldId id="264" r:id="rId12"/>
    <p:sldId id="276" r:id="rId13"/>
    <p:sldId id="277" r:id="rId14"/>
    <p:sldId id="265" r:id="rId15"/>
    <p:sldId id="278" r:id="rId16"/>
    <p:sldId id="279" r:id="rId17"/>
    <p:sldId id="280" r:id="rId18"/>
    <p:sldId id="281" r:id="rId19"/>
    <p:sldId id="270" r:id="rId20"/>
    <p:sldId id="282" r:id="rId21"/>
    <p:sldId id="269" r:id="rId22"/>
    <p:sldId id="271" r:id="rId23"/>
    <p:sldId id="284" r:id="rId24"/>
  </p:sldIdLst>
  <p:sldSz cx="12192000" cy="6858000"/>
  <p:notesSz cx="6858000" cy="9144000"/>
  <p:embeddedFontLst>
    <p:embeddedFont>
      <p:font typeface="DejaVu Math TeX Gyre" panose="02000503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770890" y="1075690"/>
            <a:ext cx="10487660" cy="1325880"/>
          </a:xfrm>
        </p:spPr>
        <p:txBody>
          <a:bodyPr>
            <a:noAutofit/>
          </a:bodyPr>
          <a:p>
            <a:r>
              <a:rPr lang="en-US" sz="3200" b="1">
                <a:solidFill>
                  <a:schemeClr val="bg2">
                    <a:lumMod val="75000"/>
                  </a:schemeClr>
                </a:solidFill>
                <a:latin typeface="Chalkboard Bold" panose="03050602040202020205" charset="0"/>
                <a:cs typeface="Chalkboard Bold" panose="03050602040202020205" charset="0"/>
              </a:rPr>
              <a:t>PHYS 129L Final Project</a:t>
            </a:r>
            <a:br>
              <a:rPr lang="en-US" sz="3200" b="1">
                <a:solidFill>
                  <a:schemeClr val="bg1"/>
                </a:solidFill>
                <a:latin typeface="Chalkboard Bold" panose="03050602040202020205" charset="0"/>
                <a:cs typeface="Chalkboard Bold" panose="03050602040202020205" charset="0"/>
              </a:rPr>
            </a:br>
            <a:r>
              <a:rPr lang="en-US" sz="4000" b="1">
                <a:solidFill>
                  <a:schemeClr val="bg1"/>
                </a:solidFill>
                <a:latin typeface="Chalkboard Bold" panose="03050602040202020205" charset="0"/>
                <a:cs typeface="Chalkboard Bold" panose="03050602040202020205" charset="0"/>
              </a:rPr>
              <a:t>Active Galactic Nuclei (</a:t>
            </a:r>
            <a:r>
              <a:rPr lang="en-US" b="1">
                <a:solidFill>
                  <a:schemeClr val="bg1"/>
                </a:solidFill>
                <a:latin typeface="Chalkboard Bold" panose="03050602040202020205" charset="0"/>
                <a:cs typeface="Chalkboard Bold" panose="03050602040202020205" charset="0"/>
              </a:rPr>
              <a:t>AGN) Host Galaxy Simulation and Spectra Modeling</a:t>
            </a:r>
            <a:endParaRPr lang="en-US" b="1">
              <a:solidFill>
                <a:schemeClr val="bg1"/>
              </a:solidFill>
              <a:latin typeface="Chalkboard Bold" panose="03050602040202020205" charset="0"/>
              <a:cs typeface="Chalkboard Bold" panose="03050602040202020205" charset="0"/>
            </a:endParaRPr>
          </a:p>
        </p:txBody>
      </p:sp>
      <p:sp>
        <p:nvSpPr>
          <p:cNvPr id="8" name="Text Box 7"/>
          <p:cNvSpPr txBox="1"/>
          <p:nvPr/>
        </p:nvSpPr>
        <p:spPr>
          <a:xfrm>
            <a:off x="770890" y="2564130"/>
            <a:ext cx="2837180" cy="521970"/>
          </a:xfrm>
          <a:prstGeom prst="rect">
            <a:avLst/>
          </a:prstGeom>
          <a:noFill/>
        </p:spPr>
        <p:txBody>
          <a:bodyPr wrap="none" rtlCol="0">
            <a:spAutoFit/>
          </a:bodyPr>
          <a:p>
            <a:r>
              <a:rPr lang="en-US" sz="2800">
                <a:solidFill>
                  <a:schemeClr val="bg1"/>
                </a:solidFill>
                <a:latin typeface="Chalkboard Regular" panose="03050602040202020205" charset="0"/>
                <a:cs typeface="Chalkboard Regular" panose="03050602040202020205" charset="0"/>
              </a:rPr>
              <a:t>Annabella Yang*</a:t>
            </a:r>
            <a:endParaRPr lang="en-US" sz="2800">
              <a:solidFill>
                <a:schemeClr val="bg1"/>
              </a:solidFill>
              <a:latin typeface="Chalkboard Regular" panose="03050602040202020205" charset="0"/>
              <a:cs typeface="Chalkboard Regular" panose="03050602040202020205" charset="0"/>
            </a:endParaRPr>
          </a:p>
        </p:txBody>
      </p:sp>
      <p:sp>
        <p:nvSpPr>
          <p:cNvPr id="10" name="Text Box 9"/>
          <p:cNvSpPr txBox="1"/>
          <p:nvPr/>
        </p:nvSpPr>
        <p:spPr>
          <a:xfrm>
            <a:off x="1024890" y="5680710"/>
            <a:ext cx="4252595" cy="368300"/>
          </a:xfrm>
          <a:prstGeom prst="rect">
            <a:avLst/>
          </a:prstGeom>
          <a:noFill/>
        </p:spPr>
        <p:txBody>
          <a:bodyPr wrap="none" rtlCol="0">
            <a:spAutoFit/>
          </a:bodyPr>
          <a:p>
            <a:r>
              <a:rPr lang="en-US">
                <a:solidFill>
                  <a:schemeClr val="bg1"/>
                </a:solidFill>
                <a:latin typeface="Chalkboard Regular" panose="03050602040202020205" charset="0"/>
                <a:cs typeface="Chalkboard Regular" panose="03050602040202020205" charset="0"/>
              </a:rPr>
              <a:t>University of California, Santa Barbara</a:t>
            </a:r>
            <a:endParaRPr lang="en-US">
              <a:solidFill>
                <a:schemeClr val="bg1"/>
              </a:solidFill>
              <a:latin typeface="Chalkboard Regular" panose="03050602040202020205" charset="0"/>
              <a:cs typeface="Chalkboard Regular" panose="03050602040202020205"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890250" cy="1325880"/>
          </a:xfrm>
        </p:spPr>
        <p:txBody>
          <a:bodyPr>
            <a:noAutofit/>
          </a:bodyPr>
          <a:p>
            <a:r>
              <a:rPr lang="en-US" b="1">
                <a:solidFill>
                  <a:schemeClr val="bg1"/>
                </a:solidFill>
                <a:latin typeface="Chalkboard Bold" panose="03050602040202020205" charset="0"/>
                <a:cs typeface="Chalkboard Bold" panose="03050602040202020205" charset="0"/>
              </a:rPr>
              <a:t>3rd Model: Generating a Spectra for AGN galaxy</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2045335"/>
            <a:ext cx="4558030" cy="829945"/>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1, Generate a power-law continuum</a:t>
            </a:r>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p:txBody>
      </p:sp>
      <p:sp>
        <p:nvSpPr>
          <p:cNvPr id="3" name="Text Box 2"/>
          <p:cNvSpPr txBox="1"/>
          <p:nvPr/>
        </p:nvSpPr>
        <p:spPr>
          <a:xfrm>
            <a:off x="914400" y="3613785"/>
            <a:ext cx="4246880" cy="261493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Emission lines:</a:t>
            </a:r>
            <a:endParaRPr lang="en-US" sz="24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H_alpha      6563Angstrom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H_beta        4861</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OIII_5007   5007</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OIII_4959   4959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NII_6584    6584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rPr>
              <a:t>SII_6716     6716Angstrom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SII_6731     6731Angstrom</a:t>
            </a:r>
            <a:endParaRPr lang="en-US" sz="2000">
              <a:solidFill>
                <a:schemeClr val="bg1"/>
              </a:solidFill>
              <a:latin typeface="Times New Roman Regular" panose="02020603050405020304" charset="0"/>
              <a:cs typeface="Times New Roman Regular" panose="02020603050405020304" charset="0"/>
            </a:endParaRPr>
          </a:p>
        </p:txBody>
      </p:sp>
      <p:pic>
        <p:nvPicPr>
          <p:cNvPr id="5" name="Picture 4" descr="power_law_continuum"/>
          <p:cNvPicPr>
            <a:picLocks noChangeAspect="1"/>
          </p:cNvPicPr>
          <p:nvPr/>
        </p:nvPicPr>
        <p:blipFill>
          <a:blip r:embed="rId2"/>
          <a:stretch>
            <a:fillRect/>
          </a:stretch>
        </p:blipFill>
        <p:spPr>
          <a:xfrm>
            <a:off x="5661660" y="2248535"/>
            <a:ext cx="6146165" cy="3688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890250" cy="1325880"/>
          </a:xfrm>
        </p:spPr>
        <p:txBody>
          <a:bodyPr>
            <a:noAutofit/>
          </a:bodyPr>
          <a:p>
            <a:r>
              <a:rPr lang="en-US" b="1">
                <a:solidFill>
                  <a:schemeClr val="bg1"/>
                </a:solidFill>
                <a:latin typeface="Chalkboard Bold" panose="03050602040202020205" charset="0"/>
                <a:cs typeface="Chalkboard Bold" panose="03050602040202020205" charset="0"/>
              </a:rPr>
              <a:t>3rd Model: Generating a Spectra for AGN galaxy</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2045335"/>
            <a:ext cx="4558030" cy="1568450"/>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1, Generate a power-law continuum</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2, Consider emission lines</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3, Add noise</a:t>
            </a:r>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p:txBody>
      </p:sp>
      <p:sp>
        <p:nvSpPr>
          <p:cNvPr id="3" name="Text Box 2"/>
          <p:cNvSpPr txBox="1"/>
          <p:nvPr/>
        </p:nvSpPr>
        <p:spPr>
          <a:xfrm>
            <a:off x="914400" y="3613785"/>
            <a:ext cx="4246880" cy="261493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Emission lines:</a:t>
            </a:r>
            <a:endParaRPr lang="en-US" sz="24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H_alpha      6563Angstrom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H_beta        4861</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OIII_5007   5007</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OIII_4959   4959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NII_6584    6584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rPr>
              <a:t>SII_6716     6716Angstrom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SII_6731     6731Angstrom</a:t>
            </a:r>
            <a:endParaRPr lang="en-US" sz="2000">
              <a:solidFill>
                <a:schemeClr val="bg1"/>
              </a:solidFill>
              <a:latin typeface="Times New Roman Regular" panose="02020603050405020304" charset="0"/>
              <a:cs typeface="Times New Roman Regular" panose="02020603050405020304" charset="0"/>
            </a:endParaRPr>
          </a:p>
        </p:txBody>
      </p:sp>
      <p:pic>
        <p:nvPicPr>
          <p:cNvPr id="5" name="Picture 4" descr="power_law_continuum"/>
          <p:cNvPicPr>
            <a:picLocks noChangeAspect="1"/>
          </p:cNvPicPr>
          <p:nvPr/>
        </p:nvPicPr>
        <p:blipFill>
          <a:blip r:embed="rId2"/>
          <a:stretch>
            <a:fillRect/>
          </a:stretch>
        </p:blipFill>
        <p:spPr>
          <a:xfrm>
            <a:off x="5661660" y="2248535"/>
            <a:ext cx="6146165" cy="3688080"/>
          </a:xfrm>
          <a:prstGeom prst="rect">
            <a:avLst/>
          </a:prstGeom>
        </p:spPr>
      </p:pic>
      <p:pic>
        <p:nvPicPr>
          <p:cNvPr id="6" name="Picture 5" descr="emission_and_noise_included"/>
          <p:cNvPicPr>
            <a:picLocks noChangeAspect="1"/>
          </p:cNvPicPr>
          <p:nvPr/>
        </p:nvPicPr>
        <p:blipFill>
          <a:blip r:embed="rId3"/>
          <a:stretch>
            <a:fillRect/>
          </a:stretch>
        </p:blipFill>
        <p:spPr>
          <a:xfrm>
            <a:off x="5661660" y="2248535"/>
            <a:ext cx="6146165" cy="36880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890250" cy="1325880"/>
          </a:xfrm>
        </p:spPr>
        <p:txBody>
          <a:bodyPr>
            <a:noAutofit/>
          </a:bodyPr>
          <a:p>
            <a:r>
              <a:rPr lang="en-US" b="1">
                <a:solidFill>
                  <a:schemeClr val="bg1"/>
                </a:solidFill>
                <a:latin typeface="Chalkboard Bold" panose="03050602040202020205" charset="0"/>
                <a:cs typeface="Chalkboard Bold" panose="03050602040202020205" charset="0"/>
              </a:rPr>
              <a:t>3rd Model: Generating a Spectra for AGN galaxy</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2045335"/>
            <a:ext cx="4558030" cy="1568450"/>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1, Generate a power-law continuum</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2, Consider emission lines</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3, Add noise</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4, Redshift</a:t>
            </a:r>
            <a:endParaRPr lang="en-US" sz="2400">
              <a:solidFill>
                <a:schemeClr val="bg1"/>
              </a:solidFill>
              <a:latin typeface="Times New Roman Regular" panose="02020603050405020304" charset="0"/>
              <a:cs typeface="Times New Roman Regular" panose="02020603050405020304" charset="0"/>
            </a:endParaRPr>
          </a:p>
        </p:txBody>
      </p:sp>
      <p:sp>
        <p:nvSpPr>
          <p:cNvPr id="3" name="Text Box 2"/>
          <p:cNvSpPr txBox="1"/>
          <p:nvPr/>
        </p:nvSpPr>
        <p:spPr>
          <a:xfrm>
            <a:off x="914400" y="3613785"/>
            <a:ext cx="4246880" cy="261493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Emission lines:</a:t>
            </a:r>
            <a:endParaRPr lang="en-US" sz="24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H_alpha      6563Angstrom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H_beta        4861</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OIII_5007   5007</a:t>
            </a:r>
            <a:r>
              <a:rPr lang="en-US" sz="2000">
                <a:solidFill>
                  <a:schemeClr val="bg1"/>
                </a:solidFill>
                <a:latin typeface="Times New Roman Regular" panose="02020603050405020304" charset="0"/>
                <a:cs typeface="Times New Roman Regular" panose="02020603050405020304" charset="0"/>
                <a:sym typeface="+mn-ea"/>
              </a:rPr>
              <a:t>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OIII_4959   4959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sym typeface="+mn-ea"/>
              </a:rPr>
              <a:t>NII_6584    6584 Angstrom</a:t>
            </a:r>
            <a:endParaRPr lang="en-US" sz="2000">
              <a:solidFill>
                <a:schemeClr val="bg1"/>
              </a:solidFill>
              <a:latin typeface="Times New Roman Regular" panose="02020603050405020304" charset="0"/>
              <a:cs typeface="Times New Roman Regular" panose="02020603050405020304" charset="0"/>
              <a:sym typeface="+mn-ea"/>
            </a:endParaRPr>
          </a:p>
          <a:p>
            <a:r>
              <a:rPr lang="en-US" sz="2000">
                <a:solidFill>
                  <a:schemeClr val="bg1"/>
                </a:solidFill>
                <a:latin typeface="Times New Roman Regular" panose="02020603050405020304" charset="0"/>
                <a:cs typeface="Times New Roman Regular" panose="02020603050405020304" charset="0"/>
              </a:rPr>
              <a:t>SII_6716     6716Angstrom</a:t>
            </a:r>
            <a:endParaRPr lang="en-US" sz="2000">
              <a:solidFill>
                <a:schemeClr val="bg1"/>
              </a:solidFill>
              <a:latin typeface="Times New Roman Regular" panose="02020603050405020304" charset="0"/>
              <a:cs typeface="Times New Roman Regular" panose="02020603050405020304" charset="0"/>
            </a:endParaRPr>
          </a:p>
          <a:p>
            <a:r>
              <a:rPr lang="en-US" sz="2000">
                <a:solidFill>
                  <a:schemeClr val="bg1"/>
                </a:solidFill>
                <a:latin typeface="Times New Roman Regular" panose="02020603050405020304" charset="0"/>
                <a:cs typeface="Times New Roman Regular" panose="02020603050405020304" charset="0"/>
              </a:rPr>
              <a:t>SII_6731     6731Angstrom</a:t>
            </a:r>
            <a:endParaRPr lang="en-US" sz="2000">
              <a:solidFill>
                <a:schemeClr val="bg1"/>
              </a:solidFill>
              <a:latin typeface="Times New Roman Regular" panose="02020603050405020304" charset="0"/>
              <a:cs typeface="Times New Roman Regular" panose="02020603050405020304" charset="0"/>
            </a:endParaRPr>
          </a:p>
        </p:txBody>
      </p:sp>
      <p:pic>
        <p:nvPicPr>
          <p:cNvPr id="5" name="Picture 4" descr="power_law_continuum"/>
          <p:cNvPicPr>
            <a:picLocks noChangeAspect="1"/>
          </p:cNvPicPr>
          <p:nvPr/>
        </p:nvPicPr>
        <p:blipFill>
          <a:blip r:embed="rId2"/>
          <a:stretch>
            <a:fillRect/>
          </a:stretch>
        </p:blipFill>
        <p:spPr>
          <a:xfrm>
            <a:off x="5661660" y="2248535"/>
            <a:ext cx="6146165" cy="3688080"/>
          </a:xfrm>
          <a:prstGeom prst="rect">
            <a:avLst/>
          </a:prstGeom>
        </p:spPr>
      </p:pic>
      <p:pic>
        <p:nvPicPr>
          <p:cNvPr id="6" name="Picture 5" descr="redshifted_spectra"/>
          <p:cNvPicPr>
            <a:picLocks noChangeAspect="1"/>
          </p:cNvPicPr>
          <p:nvPr/>
        </p:nvPicPr>
        <p:blipFill>
          <a:blip r:embed="rId3"/>
          <a:stretch>
            <a:fillRect/>
          </a:stretch>
        </p:blipFill>
        <p:spPr>
          <a:xfrm>
            <a:off x="5661660" y="2059940"/>
            <a:ext cx="6158865" cy="41065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mc:AlternateContent xmlns:mc="http://schemas.openxmlformats.org/markup-compatibility/2006">
        <mc:Choice xmlns:a14="http://schemas.microsoft.com/office/drawing/2010/main" Requires="a14">
          <p:sp>
            <p:nvSpPr>
              <p:cNvPr id="2" name="Text Box 1"/>
              <p:cNvSpPr txBox="1"/>
              <p:nvPr/>
            </p:nvSpPr>
            <p:spPr>
              <a:xfrm>
                <a:off x="1205865" y="1562735"/>
                <a:ext cx="9452610" cy="4781550"/>
              </a:xfrm>
              <a:prstGeom prst="rect">
                <a:avLst/>
              </a:prstGeom>
              <a:solidFill>
                <a:schemeClr val="tx2">
                  <a:lumMod val="75000"/>
                  <a:alpha val="86000"/>
                </a:schemeClr>
              </a:solidFill>
            </p:spPr>
            <p:txBody>
              <a:bodyPr wrap="square" rtlCol="0">
                <a:spAutoFit/>
              </a:bodyPr>
              <a:p>
                <a:pPr algn="l"/>
                <a:r>
                  <a:rPr lang="en-US" sz="2000">
                    <a:solidFill>
                      <a:schemeClr val="bg1"/>
                    </a:solidFill>
                    <a:latin typeface="Times New Roman Regular" panose="02020603050405020304" charset="0"/>
                    <a:cs typeface="Times New Roman Regular" panose="02020603050405020304" charset="0"/>
                  </a:rPr>
                  <a:t>Spectra modeling is significant for studying gakaxies because it gives us information about a various things. Some typical ones includes:</a:t>
                </a:r>
                <a:endParaRPr lang="en-US" sz="2000">
                  <a:solidFill>
                    <a:schemeClr val="bg1"/>
                  </a:solidFill>
                  <a:latin typeface="Times New Roman Regular" panose="02020603050405020304" charset="0"/>
                  <a:cs typeface="Times New Roman Regular" panose="02020603050405020304" charset="0"/>
                </a:endParaRPr>
              </a:p>
              <a:p>
                <a:pPr algn="l"/>
                <a:endParaRPr lang="en-US" sz="2000">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1. </a:t>
                </a:r>
                <a:r>
                  <a:rPr lang="en-US" b="1">
                    <a:solidFill>
                      <a:schemeClr val="bg1"/>
                    </a:solidFill>
                    <a:latin typeface="Times New Roman Bold" panose="02020603050405020304" charset="0"/>
                    <a:cs typeface="Times New Roman Bold" panose="02020603050405020304" charset="0"/>
                  </a:rPr>
                  <a:t>composition and chemical elemental abundances</a:t>
                </a:r>
                <a:r>
                  <a:rPr lang="en-US">
                    <a:solidFill>
                      <a:schemeClr val="bg1"/>
                    </a:solidFill>
                    <a:latin typeface="Times New Roman Regular" panose="02020603050405020304" charset="0"/>
                    <a:cs typeface="Times New Roman Regular" panose="02020603050405020304" charset="0"/>
                  </a:rPr>
                  <a:t>: from analyzing a spectra of a galaxy, we can tell from the emission and absorption lines which components exists in the galaxies, also, the ratio between certain emission lines give us the chemical elemental abundances, which reveals the history of the galaxy because some element are more produced in certain age or phase of galaxy evolution.</a:t>
                </a:r>
                <a:endParaRPr lang="en-US">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2. </a:t>
                </a:r>
                <a:r>
                  <a:rPr lang="en-US" b="1">
                    <a:solidFill>
                      <a:schemeClr val="bg1"/>
                    </a:solidFill>
                    <a:latin typeface="Times New Roman Bold" panose="02020603050405020304" charset="0"/>
                    <a:cs typeface="Times New Roman Bold" panose="02020603050405020304" charset="0"/>
                  </a:rPr>
                  <a:t>redshift</a:t>
                </a:r>
                <a:r>
                  <a:rPr lang="en-US">
                    <a:solidFill>
                      <a:schemeClr val="bg1"/>
                    </a:solidFill>
                    <a:latin typeface="Times New Roman Regular" panose="02020603050405020304" charset="0"/>
                    <a:cs typeface="Times New Roman Regular" panose="02020603050405020304" charset="0"/>
                  </a:rPr>
                  <a:t>: by looking at the obvious emission and absorption lines from a galaxy's spectrum, we can compare it with the wavelength of that element in the rest frame spectrum, and by using         </a:t>
                </a:r>
                <a14:m>
                  <m:oMath xmlns:m="http://schemas.openxmlformats.org/officeDocument/2006/math">
                    <m:r>
                      <a:rPr lang="en-US" i="1">
                        <a:solidFill>
                          <a:schemeClr val="bg1"/>
                        </a:solidFill>
                        <a:latin typeface="DejaVu Math TeX Gyre" panose="02000503000000000000" charset="0"/>
                        <a:cs typeface="DejaVu Math TeX Gyre" panose="02000503000000000000" charset="0"/>
                      </a:rPr>
                      <m:t>1</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𝑧</m:t>
                    </m:r>
                    <m:r>
                      <a:rPr lang="en-US" i="1">
                        <a:solidFill>
                          <a:schemeClr val="bg1"/>
                        </a:solidFill>
                        <a:latin typeface="DejaVu Math TeX Gyre" panose="02000503000000000000" charset="0"/>
                        <a:cs typeface="DejaVu Math TeX Gyre" panose="02000503000000000000" charset="0"/>
                      </a:rPr>
                      <m:t> = </m:t>
                    </m:r>
                    <m:f>
                      <m:fPr>
                        <m:ctrlPr>
                          <a:rPr lang="en-US" i="1">
                            <a:solidFill>
                              <a:schemeClr val="bg1"/>
                            </a:solidFill>
                            <a:latin typeface="DejaVu Math TeX Gyre" panose="02000503000000000000" charset="0"/>
                            <a:cs typeface="DejaVu Math TeX Gyre" panose="02000503000000000000" charset="0"/>
                          </a:rPr>
                        </m:ctrlPr>
                      </m:fPr>
                      <m:num>
                        <m:sSub>
                          <m:sSubPr>
                            <m:ctrlPr>
                              <a:rPr lang="en-US" i="1">
                                <a:solidFill>
                                  <a:schemeClr val="bg1"/>
                                </a:solidFill>
                                <a:latin typeface="DejaVu Math TeX Gyre" panose="02000503000000000000" charset="0"/>
                                <a:cs typeface="DejaVu Math TeX Gyre" panose="02000503000000000000" charset="0"/>
                              </a:rPr>
                            </m:ctrlPr>
                          </m:sSubPr>
                          <m:e>
                            <m:r>
                              <a:rPr lang="en-US" i="1">
                                <a:solidFill>
                                  <a:schemeClr val="bg1"/>
                                </a:solidFill>
                                <a:latin typeface="DejaVu Math TeX Gyre" panose="02000503000000000000" charset="0"/>
                                <a:cs typeface="DejaVu Math TeX Gyre" panose="02000503000000000000" charset="0"/>
                              </a:rPr>
                              <m:t>𝜆</m:t>
                            </m:r>
                          </m:e>
                          <m:sub>
                            <m:r>
                              <a:rPr lang="en-US" i="1">
                                <a:solidFill>
                                  <a:schemeClr val="bg1"/>
                                </a:solidFill>
                                <a:latin typeface="DejaVu Math TeX Gyre" panose="02000503000000000000" charset="0"/>
                                <a:cs typeface="DejaVu Math TeX Gyre" panose="02000503000000000000" charset="0"/>
                              </a:rPr>
                              <m:t>𝑜𝑏𝑠𝑒𝑟𝑣𝑒𝑑</m:t>
                            </m:r>
                          </m:sub>
                        </m:sSub>
                      </m:num>
                      <m:den>
                        <m:sSub>
                          <m:sSubPr>
                            <m:ctrlPr>
                              <a:rPr lang="en-US" i="1">
                                <a:solidFill>
                                  <a:schemeClr val="bg1"/>
                                </a:solidFill>
                                <a:latin typeface="DejaVu Math TeX Gyre" panose="02000503000000000000" charset="0"/>
                                <a:cs typeface="DejaVu Math TeX Gyre" panose="02000503000000000000" charset="0"/>
                              </a:rPr>
                            </m:ctrlPr>
                          </m:sSubPr>
                          <m:e>
                            <m:r>
                              <a:rPr lang="en-US" i="1">
                                <a:solidFill>
                                  <a:schemeClr val="bg1"/>
                                </a:solidFill>
                                <a:latin typeface="DejaVu Math TeX Gyre" panose="02000503000000000000" charset="0"/>
                                <a:cs typeface="DejaVu Math TeX Gyre" panose="02000503000000000000" charset="0"/>
                              </a:rPr>
                              <m:t>𝜆</m:t>
                            </m:r>
                          </m:e>
                          <m:sub>
                            <m:r>
                              <a:rPr lang="en-US" i="1">
                                <a:solidFill>
                                  <a:schemeClr val="bg1"/>
                                </a:solidFill>
                                <a:latin typeface="DejaVu Math TeX Gyre" panose="02000503000000000000" charset="0"/>
                                <a:cs typeface="DejaVu Math TeX Gyre" panose="02000503000000000000" charset="0"/>
                              </a:rPr>
                              <m:t>𝑟𝑒𝑠𝑡</m:t>
                            </m:r>
                          </m:sub>
                        </m:sSub>
                      </m:den>
                    </m:f>
                  </m:oMath>
                </a14:m>
                <a:r>
                  <a:rPr lang="en-US">
                    <a:solidFill>
                      <a:schemeClr val="bg1"/>
                    </a:solidFill>
                    <a:latin typeface="Times New Roman Regular" panose="02020603050405020304" charset="0"/>
                    <a:cs typeface="Times New Roman Regular" panose="02020603050405020304" charset="0"/>
                  </a:rPr>
                  <a:t>,</a:t>
                </a:r>
                <a:r>
                  <a:rPr lang="en-US">
                    <a:solidFill>
                      <a:schemeClr val="bg1"/>
                    </a:solidFill>
                    <a:latin typeface="Times New Roman Regular" panose="02020603050405020304" charset="0"/>
                    <a:cs typeface="Times New Roman Regular" panose="02020603050405020304" charset="0"/>
                  </a:rPr>
                  <a:t> we can find the redshift of the galaxy, and thus how far the galaxy is from us.</a:t>
                </a:r>
                <a:endParaRPr lang="en-US">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3. </a:t>
                </a:r>
                <a:r>
                  <a:rPr lang="en-US" b="1">
                    <a:solidFill>
                      <a:schemeClr val="bg1"/>
                    </a:solidFill>
                    <a:latin typeface="Times New Roman Bold" panose="02020603050405020304" charset="0"/>
                    <a:cs typeface="Times New Roman Bold" panose="02020603050405020304" charset="0"/>
                  </a:rPr>
                  <a:t>stellar population</a:t>
                </a:r>
                <a:r>
                  <a:rPr lang="en-US">
                    <a:solidFill>
                      <a:schemeClr val="bg1"/>
                    </a:solidFill>
                    <a:latin typeface="Times New Roman Regular" panose="02020603050405020304" charset="0"/>
                    <a:cs typeface="Times New Roman Regular" panose="02020603050405020304" charset="0"/>
                  </a:rPr>
                  <a:t>: since different stars have very different physical properties, we can tell from the spectra which kind of stars do the galaxy have and thus better understand the stellar populations of certain types of galaxies.</a:t>
                </a:r>
                <a:endParaRPr lang="en-US">
                  <a:solidFill>
                    <a:schemeClr val="bg1"/>
                  </a:solidFill>
                  <a:latin typeface="Times New Roman Regular" panose="02020603050405020304" charset="0"/>
                  <a:cs typeface="Times New Roman Regular" panose="02020603050405020304" charset="0"/>
                </a:endParaRPr>
              </a:p>
              <a:p>
                <a:pPr algn="l"/>
                <a:r>
                  <a:rPr lang="en-US">
                    <a:solidFill>
                      <a:schemeClr val="bg1"/>
                    </a:solidFill>
                    <a:latin typeface="Times New Roman Regular" panose="02020603050405020304" charset="0"/>
                    <a:cs typeface="Times New Roman Regular" panose="02020603050405020304" charset="0"/>
                  </a:rPr>
                  <a:t>4. Spectra modeling also plays critical roles in </a:t>
                </a:r>
                <a:r>
                  <a:rPr lang="en-US" b="1">
                    <a:solidFill>
                      <a:schemeClr val="bg1"/>
                    </a:solidFill>
                    <a:latin typeface="Times New Roman Bold" panose="02020603050405020304" charset="0"/>
                    <a:cs typeface="Times New Roman Bold" panose="02020603050405020304" charset="0"/>
                  </a:rPr>
                  <a:t>understanding black holes of AGN</a:t>
                </a:r>
                <a:r>
                  <a:rPr lang="en-US">
                    <a:solidFill>
                      <a:schemeClr val="bg1"/>
                    </a:solidFill>
                    <a:latin typeface="Times New Roman Regular" panose="02020603050405020304" charset="0"/>
                    <a:cs typeface="Times New Roman Regular" panose="02020603050405020304" charset="0"/>
                  </a:rPr>
                  <a:t>, </a:t>
                </a:r>
                <a:r>
                  <a:rPr lang="en-US" b="1">
                    <a:solidFill>
                      <a:schemeClr val="bg1"/>
                    </a:solidFill>
                    <a:latin typeface="Times New Roman Bold" panose="02020603050405020304" charset="0"/>
                    <a:cs typeface="Times New Roman Bold" panose="02020603050405020304" charset="0"/>
                  </a:rPr>
                  <a:t>studying dark matter and dark matter halo</a:t>
                </a:r>
                <a:r>
                  <a:rPr lang="en-US">
                    <a:solidFill>
                      <a:schemeClr val="bg1"/>
                    </a:solidFill>
                    <a:latin typeface="Times New Roman Regular" panose="02020603050405020304" charset="0"/>
                    <a:cs typeface="Times New Roman Regular" panose="02020603050405020304" charset="0"/>
                  </a:rPr>
                  <a:t>, and p</a:t>
                </a:r>
                <a:r>
                  <a:rPr lang="en-US" b="1">
                    <a:solidFill>
                      <a:schemeClr val="bg1"/>
                    </a:solidFill>
                    <a:latin typeface="Times New Roman Bold" panose="02020603050405020304" charset="0"/>
                    <a:cs typeface="Times New Roman Bold" panose="02020603050405020304" charset="0"/>
                  </a:rPr>
                  <a:t>roviding insights into the temperature and density</a:t>
                </a:r>
                <a:r>
                  <a:rPr lang="en-US">
                    <a:solidFill>
                      <a:schemeClr val="bg1"/>
                    </a:solidFill>
                    <a:latin typeface="Times New Roman Regular" panose="02020603050405020304" charset="0"/>
                    <a:cs typeface="Times New Roman Regular" panose="02020603050405020304" charset="0"/>
                  </a:rPr>
                  <a:t>. Thus we want to understand how AGN galaxies look like and potentially build AGN galaxy spectrum.</a:t>
                </a:r>
                <a:endParaRPr lang="en-US">
                  <a:solidFill>
                    <a:schemeClr val="bg1"/>
                  </a:solidFill>
                  <a:latin typeface="Times New Roman Regular" panose="02020603050405020304" charset="0"/>
                  <a:cs typeface="Times New Roman Regular" panose="02020603050405020304" charset="0"/>
                </a:endParaRPr>
              </a:p>
            </p:txBody>
          </p:sp>
        </mc:Choice>
        <mc:Fallback>
          <p:sp>
            <p:nvSpPr>
              <p:cNvPr id="2" name="Text Box 1"/>
              <p:cNvSpPr txBox="1">
                <a:spLocks noRot="1" noChangeAspect="1" noMove="1" noResize="1" noEditPoints="1" noAdjustHandles="1" noChangeArrowheads="1" noChangeShapeType="1" noTextEdit="1"/>
              </p:cNvSpPr>
              <p:nvPr/>
            </p:nvSpPr>
            <p:spPr>
              <a:xfrm>
                <a:off x="1205865" y="1562735"/>
                <a:ext cx="9452610" cy="4781550"/>
              </a:xfrm>
              <a:prstGeom prst="rect">
                <a:avLst/>
              </a:prstGeom>
              <a:blipFill rotWithShape="1">
                <a:blip r:embed="rId2"/>
                <a:stretch>
                  <a:fillRect/>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79525" y="1461770"/>
            <a:ext cx="10133330" cy="368300"/>
          </a:xfrm>
          <a:prstGeom prst="rect">
            <a:avLst/>
          </a:prstGeom>
          <a:noFill/>
        </p:spPr>
        <p:txBody>
          <a:bodyPr wrap="none" rtlCol="0">
            <a:spAutoFit/>
          </a:bodyPr>
          <a:p>
            <a:r>
              <a:rPr lang="en-US">
                <a:solidFill>
                  <a:schemeClr val="bg1"/>
                </a:solidFill>
              </a:rPr>
              <a:t>Best-fit Model. Input redshift: 0.5; model redshift: 0.5005. Error within 0.01 for all redshift up to 10</a:t>
            </a:r>
            <a:endParaRPr lang="en-US">
              <a:solidFill>
                <a:schemeClr val="bg1"/>
              </a:solidFill>
            </a:endParaRPr>
          </a:p>
        </p:txBody>
      </p:sp>
      <p:pic>
        <p:nvPicPr>
          <p:cNvPr id="5" name="Picture 4" descr="fit_spectra"/>
          <p:cNvPicPr>
            <a:picLocks noChangeAspect="1"/>
          </p:cNvPicPr>
          <p:nvPr/>
        </p:nvPicPr>
        <p:blipFill>
          <a:blip r:embed="rId2"/>
          <a:stretch>
            <a:fillRect/>
          </a:stretch>
        </p:blipFill>
        <p:spPr>
          <a:xfrm>
            <a:off x="1991995" y="1830070"/>
            <a:ext cx="8084185" cy="4850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33805" y="1397000"/>
            <a:ext cx="10490835" cy="829945"/>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It also calculates the line intensity, which allow us to calculate the </a:t>
            </a:r>
            <a:r>
              <a:rPr lang="en-US" sz="2400" b="1">
                <a:solidFill>
                  <a:schemeClr val="bg1"/>
                </a:solidFill>
                <a:latin typeface="Times New Roman Bold" panose="02020603050405020304" charset="0"/>
                <a:cs typeface="Times New Roman Bold" panose="02020603050405020304" charset="0"/>
              </a:rPr>
              <a:t>star formation rate</a:t>
            </a:r>
            <a:r>
              <a:rPr lang="en-US" sz="2400">
                <a:solidFill>
                  <a:schemeClr val="bg1"/>
                </a:solidFill>
                <a:latin typeface="Times New Roman Regular" panose="02020603050405020304" charset="0"/>
                <a:cs typeface="Times New Roman Regular" panose="02020603050405020304" charset="0"/>
              </a:rPr>
              <a:t> and </a:t>
            </a:r>
            <a:r>
              <a:rPr lang="en-US" sz="2400" b="1">
                <a:solidFill>
                  <a:schemeClr val="bg1"/>
                </a:solidFill>
                <a:latin typeface="Times New Roman Bold" panose="02020603050405020304" charset="0"/>
                <a:cs typeface="Times New Roman Bold" panose="02020603050405020304" charset="0"/>
              </a:rPr>
              <a:t>alpha abundance</a:t>
            </a:r>
            <a:endParaRPr lang="en-US" sz="2400" b="1">
              <a:solidFill>
                <a:schemeClr val="bg1"/>
              </a:solidFill>
              <a:latin typeface="Times New Roman Bold" panose="02020603050405020304" charset="0"/>
              <a:cs typeface="Times New Roman Bold" panose="02020603050405020304" charset="0"/>
            </a:endParaRPr>
          </a:p>
        </p:txBody>
      </p:sp>
      <p:pic>
        <p:nvPicPr>
          <p:cNvPr id="5" name="Picture 4" descr="Screenshot 2023-12-04 at 9.36.34 PM"/>
          <p:cNvPicPr>
            <a:picLocks noChangeAspect="1"/>
          </p:cNvPicPr>
          <p:nvPr/>
        </p:nvPicPr>
        <p:blipFill>
          <a:blip r:embed="rId2"/>
          <a:stretch>
            <a:fillRect/>
          </a:stretch>
        </p:blipFill>
        <p:spPr>
          <a:xfrm>
            <a:off x="1852930" y="2459990"/>
            <a:ext cx="8305800" cy="704850"/>
          </a:xfrm>
          <a:prstGeom prst="rect">
            <a:avLst/>
          </a:prstGeom>
        </p:spPr>
      </p:pic>
      <p:sp>
        <p:nvSpPr>
          <p:cNvPr id="6" name="Text Box 5"/>
          <p:cNvSpPr txBox="1"/>
          <p:nvPr/>
        </p:nvSpPr>
        <p:spPr>
          <a:xfrm>
            <a:off x="1233805" y="3598545"/>
            <a:ext cx="10490835" cy="1568450"/>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By using the Galaxy class, I generated 1000 AGN galaxies in the redshift range [0.01, 1] with corresponding spectra. </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Then I fit each of the spectra and find the intensity for emission lines. </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I calculated the star formation rate and H-alpha/H-beta ratio for each of the galaxy...</a:t>
            </a:r>
            <a:endParaRPr lang="en-US" sz="2400" b="1">
              <a:solidFill>
                <a:schemeClr val="bg1"/>
              </a:solidFill>
              <a:latin typeface="Times New Roman Bold" panose="02020603050405020304" charset="0"/>
              <a:cs typeface="Times New Roman Bold"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33805" y="1397000"/>
            <a:ext cx="10490835" cy="460375"/>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And Plotted them out!</a:t>
            </a:r>
            <a:endParaRPr lang="en-US" sz="2400" b="1">
              <a:solidFill>
                <a:schemeClr val="bg1"/>
              </a:solidFill>
              <a:latin typeface="Times New Roman Bold" panose="02020603050405020304" charset="0"/>
              <a:cs typeface="Times New Roman Bold" panose="02020603050405020304" charset="0"/>
            </a:endParaRPr>
          </a:p>
        </p:txBody>
      </p:sp>
      <p:pic>
        <p:nvPicPr>
          <p:cNvPr id="3" name="Picture 2" descr="H_alpha_H_beta_SFR"/>
          <p:cNvPicPr>
            <a:picLocks noChangeAspect="1"/>
          </p:cNvPicPr>
          <p:nvPr/>
        </p:nvPicPr>
        <p:blipFill>
          <a:blip r:embed="rId2"/>
          <a:stretch>
            <a:fillRect/>
          </a:stretch>
        </p:blipFill>
        <p:spPr>
          <a:xfrm>
            <a:off x="1998980" y="1940560"/>
            <a:ext cx="7900035" cy="4740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Optimization and Spectra Modeling</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233805" y="1397000"/>
            <a:ext cx="10490835" cy="460375"/>
          </a:xfrm>
          <a:prstGeom prst="rect">
            <a:avLst/>
          </a:prstGeom>
          <a:no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Contour plot: better visualize the density of data point for large sample</a:t>
            </a:r>
            <a:endParaRPr lang="en-US" sz="2400" b="1">
              <a:solidFill>
                <a:schemeClr val="bg1"/>
              </a:solidFill>
              <a:latin typeface="Times New Roman Bold" panose="02020603050405020304" charset="0"/>
              <a:cs typeface="Times New Roman Bold" panose="02020603050405020304" charset="0"/>
            </a:endParaRPr>
          </a:p>
        </p:txBody>
      </p:sp>
      <p:pic>
        <p:nvPicPr>
          <p:cNvPr id="5" name="Picture 4" descr="H_alpha_H_beta_SFR_contour_plot"/>
          <p:cNvPicPr>
            <a:picLocks noChangeAspect="1"/>
          </p:cNvPicPr>
          <p:nvPr/>
        </p:nvPicPr>
        <p:blipFill>
          <a:blip r:embed="rId2"/>
          <a:stretch>
            <a:fillRect/>
          </a:stretch>
        </p:blipFill>
        <p:spPr>
          <a:xfrm>
            <a:off x="1383665" y="2078355"/>
            <a:ext cx="5852160" cy="4389120"/>
          </a:xfrm>
          <a:prstGeom prst="rect">
            <a:avLst/>
          </a:prstGeom>
        </p:spPr>
      </p:pic>
      <p:sp>
        <p:nvSpPr>
          <p:cNvPr id="6" name="Text Box 5"/>
          <p:cNvSpPr txBox="1"/>
          <p:nvPr/>
        </p:nvSpPr>
        <p:spPr>
          <a:xfrm>
            <a:off x="8057515" y="2545715"/>
            <a:ext cx="3458845" cy="3046095"/>
          </a:xfrm>
          <a:prstGeom prst="rect">
            <a:avLst/>
          </a:prstGeom>
          <a:noFill/>
        </p:spPr>
        <p:txBody>
          <a:bodyPr wrap="square" rtlCol="0">
            <a:spAutoFit/>
          </a:bodyPr>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Most of the datapoints lies on low H-alpha/H-beta ratio and low star formation region</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It has an overall trend that SFR increases as </a:t>
            </a:r>
            <a:r>
              <a:rPr lang="en-US" sz="2400">
                <a:solidFill>
                  <a:schemeClr val="bg1"/>
                </a:solidFill>
                <a:latin typeface="Times New Roman Regular" panose="02020603050405020304" charset="0"/>
                <a:cs typeface="Times New Roman Regular" panose="02020603050405020304" charset="0"/>
                <a:sym typeface="+mn-ea"/>
              </a:rPr>
              <a:t>H-alpha/H-beta ratio increases. </a:t>
            </a:r>
            <a:endParaRPr lang="en-US" sz="2400">
              <a:solidFill>
                <a:schemeClr val="bg1"/>
              </a:solidFill>
              <a:latin typeface="Times New Roman Regular" panose="02020603050405020304" charset="0"/>
              <a:cs typeface="Times New Roman Regular" panose="02020603050405020304"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Relation to Physics and Implication</a:t>
            </a:r>
            <a:endParaRPr lang="en-US" b="1">
              <a:solidFill>
                <a:schemeClr val="bg1"/>
              </a:solidFill>
              <a:latin typeface="Chalkboard Bold" panose="03050602040202020205" charset="0"/>
              <a:cs typeface="Chalkboard Bold" panose="03050602040202020205" charset="0"/>
            </a:endParaRPr>
          </a:p>
        </p:txBody>
      </p:sp>
      <p:sp>
        <p:nvSpPr>
          <p:cNvPr id="3" name="Text Box 2"/>
          <p:cNvSpPr txBox="1"/>
          <p:nvPr/>
        </p:nvSpPr>
        <p:spPr>
          <a:xfrm>
            <a:off x="1031875" y="1454785"/>
            <a:ext cx="6266180" cy="460375"/>
          </a:xfrm>
          <a:prstGeom prst="rect">
            <a:avLst/>
          </a:prstGeom>
          <a:noFill/>
        </p:spPr>
        <p:txBody>
          <a:bodyPr wrap="none" rtlCol="0">
            <a:spAutoFit/>
          </a:bodyPr>
          <a:p>
            <a:r>
              <a:rPr lang="en-US" sz="2400">
                <a:solidFill>
                  <a:schemeClr val="bg1"/>
                </a:solidFill>
                <a:latin typeface="Times New Roman Regular" panose="02020603050405020304" charset="0"/>
                <a:cs typeface="Times New Roman Regular" panose="02020603050405020304" charset="0"/>
              </a:rPr>
              <a:t>Finding the correlation between stellar population</a:t>
            </a:r>
            <a:endParaRPr lang="en-US" sz="2400">
              <a:solidFill>
                <a:schemeClr val="bg1"/>
              </a:solidFill>
              <a:latin typeface="Times New Roman Regular" panose="02020603050405020304" charset="0"/>
              <a:cs typeface="Times New Roman Regular" panose="02020603050405020304" charset="0"/>
            </a:endParaRPr>
          </a:p>
        </p:txBody>
      </p:sp>
      <p:sp>
        <p:nvSpPr>
          <p:cNvPr id="122" name="Google Shape;122;p20"/>
          <p:cNvSpPr txBox="1"/>
          <p:nvPr/>
        </p:nvSpPr>
        <p:spPr>
          <a:xfrm>
            <a:off x="856615" y="2161540"/>
            <a:ext cx="4359275" cy="414083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CACACA"/>
              </a:buClr>
              <a:buSzPts val="1800"/>
              <a:buFont typeface="Average"/>
              <a:buChar char="●"/>
              <a:defRPr sz="1800" b="0" i="0" u="none" strike="noStrike" cap="none">
                <a:solidFill>
                  <a:srgbClr val="CACACA"/>
                </a:solidFill>
                <a:latin typeface="Average"/>
                <a:ea typeface="Average"/>
                <a:cs typeface="Average"/>
                <a:sym typeface="Average"/>
              </a:defRPr>
            </a:lvl1pPr>
            <a:lvl2pPr marL="914400" marR="0" lvl="1"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2pPr>
            <a:lvl3pPr marL="1371600" marR="0" lvl="2"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3pPr>
            <a:lvl4pPr marL="1828800" marR="0" lvl="3"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4pPr>
            <a:lvl5pPr marL="2286000" marR="0" lvl="4"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5pPr>
            <a:lvl6pPr marL="2743200" marR="0" lvl="5"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6pPr>
            <a:lvl7pPr marL="3200400" marR="0" lvl="6"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7pPr>
            <a:lvl8pPr marL="3657600" marR="0" lvl="7"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8pPr>
            <a:lvl9pPr marL="4114800" marR="0" lvl="8"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9pPr>
          </a:lstStyle>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Monte Carlo Simulation</a:t>
            </a:r>
            <a:endParaRPr lang="en-GB" sz="2000">
              <a:latin typeface="Times New Roman Regular" panose="02020603050405020304" charset="0"/>
              <a:cs typeface="Times New Roman Regular" panose="02020603050405020304" charset="0"/>
            </a:endParaRPr>
          </a:p>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ALF code by Conroy et al. 2012 and Conroy et al. 2018</a:t>
            </a:r>
            <a:endParaRPr lang="en-GB" sz="2000">
              <a:latin typeface="Times New Roman Regular" panose="02020603050405020304" charset="0"/>
              <a:cs typeface="Times New Roman Regular" panose="02020603050405020304" charset="0"/>
            </a:endParaRPr>
          </a:p>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Generate Parameters</a:t>
            </a:r>
            <a:endParaRPr lang="en-GB" sz="20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Age (log(age))</a:t>
            </a:r>
            <a:endParaRPr lang="en-GB" sz="16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Metallicity (</a:t>
            </a:r>
            <a:r>
              <a:rPr lang="en-US" altLang="en-GB" sz="1600">
                <a:latin typeface="Times New Roman Regular" panose="02020603050405020304" charset="0"/>
                <a:cs typeface="Times New Roman Regular" panose="02020603050405020304" charset="0"/>
              </a:rPr>
              <a:t>[</a:t>
            </a:r>
            <a:r>
              <a:rPr lang="en-GB" sz="1600">
                <a:latin typeface="Times New Roman Regular" panose="02020603050405020304" charset="0"/>
                <a:cs typeface="Times New Roman Regular" panose="02020603050405020304" charset="0"/>
              </a:rPr>
              <a:t>Z/H</a:t>
            </a:r>
            <a:r>
              <a:rPr lang="en-US" altLang="en-GB" sz="1600">
                <a:latin typeface="Times New Roman Regular" panose="02020603050405020304" charset="0"/>
                <a:cs typeface="Times New Roman Regular" panose="02020603050405020304" charset="0"/>
              </a:rPr>
              <a:t>]</a:t>
            </a:r>
            <a:r>
              <a:rPr lang="en-GB" sz="1600">
                <a:latin typeface="Times New Roman Regular" panose="02020603050405020304" charset="0"/>
                <a:cs typeface="Times New Roman Regular" panose="02020603050405020304" charset="0"/>
              </a:rPr>
              <a:t>)</a:t>
            </a:r>
            <a:endParaRPr lang="en-GB" sz="16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Alpha enhancement ([ɑ/Fe])</a:t>
            </a:r>
            <a:endParaRPr lang="en-GB" sz="1600">
              <a:latin typeface="Times New Roman Regular" panose="02020603050405020304" charset="0"/>
              <a:cs typeface="Times New Roman Regular" panose="02020603050405020304" charset="0"/>
            </a:endParaRPr>
          </a:p>
          <a:p>
            <a:pPr marL="914400" lvl="1" indent="-310515" algn="l" rtl="0">
              <a:spcBef>
                <a:spcPts val="0"/>
              </a:spcBef>
              <a:spcAft>
                <a:spcPts val="0"/>
              </a:spcAft>
              <a:buSzPct val="100000"/>
              <a:buChar char="-"/>
            </a:pPr>
            <a:r>
              <a:rPr lang="en-GB" sz="1600">
                <a:latin typeface="Times New Roman Regular" panose="02020603050405020304" charset="0"/>
                <a:cs typeface="Times New Roman Regular" panose="02020603050405020304" charset="0"/>
              </a:rPr>
              <a:t>Chemical elemental abundance </a:t>
            </a:r>
            <a:endParaRPr lang="en-GB" sz="1600">
              <a:latin typeface="Times New Roman Regular" panose="02020603050405020304" charset="0"/>
              <a:cs typeface="Times New Roman Regular" panose="02020603050405020304" charset="0"/>
            </a:endParaRPr>
          </a:p>
          <a:p>
            <a:pPr marL="1371600" lvl="2" indent="-310515" algn="l" rtl="0">
              <a:spcBef>
                <a:spcPts val="0"/>
              </a:spcBef>
              <a:spcAft>
                <a:spcPts val="0"/>
              </a:spcAft>
              <a:buSzPct val="100000"/>
              <a:buChar char="-"/>
            </a:pPr>
            <a:r>
              <a:rPr lang="en-US" altLang="en-GB" sz="1600">
                <a:latin typeface="Times New Roman Regular" panose="02020603050405020304" charset="0"/>
                <a:cs typeface="Times New Roman Regular" panose="02020603050405020304" charset="0"/>
              </a:rPr>
              <a:t>Carbon, Nitrogen, Oxygen, Magnesium, Silicon, Calcium, Titanium, and Sodium.</a:t>
            </a:r>
            <a:endParaRPr lang="en-US" altLang="en-GB" sz="1600">
              <a:latin typeface="Times New Roman Regular" panose="02020603050405020304" charset="0"/>
              <a:cs typeface="Times New Roman Regular" panose="02020603050405020304" charset="0"/>
            </a:endParaRPr>
          </a:p>
        </p:txBody>
      </p:sp>
      <p:pic>
        <p:nvPicPr>
          <p:cNvPr id="5" name="Picture 4" descr="shifted_combined_09000204_ob10_512_20k_0"/>
          <p:cNvPicPr>
            <a:picLocks noChangeAspect="1"/>
          </p:cNvPicPr>
          <p:nvPr/>
        </p:nvPicPr>
        <p:blipFill>
          <a:blip r:embed="rId2"/>
          <a:stretch>
            <a:fillRect/>
          </a:stretch>
        </p:blipFill>
        <p:spPr>
          <a:xfrm>
            <a:off x="5215890" y="2081530"/>
            <a:ext cx="6565265" cy="4220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Relation to Physics and Implication</a:t>
            </a:r>
            <a:endParaRPr lang="en-US" b="1">
              <a:solidFill>
                <a:schemeClr val="bg1"/>
              </a:solidFill>
              <a:latin typeface="Chalkboard Bold" panose="03050602040202020205" charset="0"/>
              <a:cs typeface="Chalkboard Bold" panose="03050602040202020205" charset="0"/>
            </a:endParaRPr>
          </a:p>
        </p:txBody>
      </p:sp>
      <p:sp>
        <p:nvSpPr>
          <p:cNvPr id="122" name="Google Shape;122;p20"/>
          <p:cNvSpPr txBox="1"/>
          <p:nvPr/>
        </p:nvSpPr>
        <p:spPr>
          <a:xfrm>
            <a:off x="856615" y="2161540"/>
            <a:ext cx="4359275" cy="414083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CACACA"/>
              </a:buClr>
              <a:buSzPts val="1800"/>
              <a:buFont typeface="Average"/>
              <a:buChar char="●"/>
              <a:defRPr sz="1800" b="0" i="0" u="none" strike="noStrike" cap="none">
                <a:solidFill>
                  <a:srgbClr val="CACACA"/>
                </a:solidFill>
                <a:latin typeface="Average"/>
                <a:ea typeface="Average"/>
                <a:cs typeface="Average"/>
                <a:sym typeface="Average"/>
              </a:defRPr>
            </a:lvl1pPr>
            <a:lvl2pPr marL="914400" marR="0" lvl="1"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2pPr>
            <a:lvl3pPr marL="1371600" marR="0" lvl="2"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3pPr>
            <a:lvl4pPr marL="1828800" marR="0" lvl="3"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4pPr>
            <a:lvl5pPr marL="2286000" marR="0" lvl="4"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5pPr>
            <a:lvl6pPr marL="2743200" marR="0" lvl="5"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6pPr>
            <a:lvl7pPr marL="3200400" marR="0" lvl="6"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7pPr>
            <a:lvl8pPr marL="3657600" marR="0" lvl="7"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8pPr>
            <a:lvl9pPr marL="4114800" marR="0" lvl="8" indent="-317500" algn="l" rtl="0">
              <a:lnSpc>
                <a:spcPct val="115000"/>
              </a:lnSpc>
              <a:spcBef>
                <a:spcPts val="0"/>
              </a:spcBef>
              <a:spcAft>
                <a:spcPts val="0"/>
              </a:spcAft>
              <a:buClr>
                <a:srgbClr val="CACACA"/>
              </a:buClr>
              <a:buSzPts val="1400"/>
              <a:buFont typeface="Average"/>
              <a:buChar char="■"/>
              <a:defRPr sz="1400" b="0" i="0" u="none" strike="noStrike" cap="none">
                <a:solidFill>
                  <a:srgbClr val="CACACA"/>
                </a:solidFill>
                <a:latin typeface="Average"/>
                <a:ea typeface="Average"/>
                <a:cs typeface="Average"/>
                <a:sym typeface="Average"/>
              </a:defRPr>
            </a:lvl9pPr>
          </a:lstStyle>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Monte Carlo Simulation</a:t>
            </a:r>
            <a:endParaRPr lang="en-GB" sz="2000">
              <a:latin typeface="Times New Roman Regular" panose="02020603050405020304" charset="0"/>
              <a:cs typeface="Times New Roman Regular" panose="02020603050405020304" charset="0"/>
            </a:endParaRPr>
          </a:p>
          <a:p>
            <a:pPr marL="457200" lvl="0" indent="-334010" algn="l" rtl="0">
              <a:spcBef>
                <a:spcPts val="0"/>
              </a:spcBef>
              <a:spcAft>
                <a:spcPts val="0"/>
              </a:spcAft>
              <a:buSzPct val="100000"/>
              <a:buChar char="-"/>
            </a:pPr>
            <a:r>
              <a:rPr lang="en-GB" sz="2000">
                <a:latin typeface="Times New Roman Regular" panose="02020603050405020304" charset="0"/>
                <a:cs typeface="Times New Roman Regular" panose="02020603050405020304" charset="0"/>
              </a:rPr>
              <a:t>ALF code by Conroy et al. 2012 and Conroy et al. 2018</a:t>
            </a:r>
            <a:endParaRPr lang="en-GB" sz="2000">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age (logage)</a:t>
            </a:r>
            <a:endParaRPr lang="en-US" altLang="en-GB">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metallicity ([z/H])</a:t>
            </a:r>
            <a:endParaRPr lang="en-US" altLang="en-GB">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velocity dispersion (sigma)</a:t>
            </a:r>
            <a:endParaRPr lang="en-US" altLang="en-GB">
              <a:latin typeface="Times New Roman Regular" panose="02020603050405020304" charset="0"/>
              <a:cs typeface="Times New Roman Regular" panose="02020603050405020304" charset="0"/>
            </a:endParaRPr>
          </a:p>
          <a:p>
            <a:pPr lvl="0" algn="l" rtl="0">
              <a:spcBef>
                <a:spcPts val="1200"/>
              </a:spcBef>
              <a:spcAft>
                <a:spcPts val="0"/>
              </a:spcAft>
              <a:buSzPts val="1800"/>
              <a:buFont typeface="Arial" panose="020B0604020202020204" pitchFamily="34" charset="0"/>
              <a:buChar char="•"/>
            </a:pPr>
            <a:r>
              <a:rPr lang="en-US" altLang="en-GB">
                <a:latin typeface="Times New Roman Regular" panose="02020603050405020304" charset="0"/>
                <a:cs typeface="Times New Roman Regular" panose="02020603050405020304" charset="0"/>
                <a:sym typeface="+mn-ea"/>
              </a:rPr>
              <a:t>alpha enhancement ([Mg/Fe])</a:t>
            </a:r>
            <a:endParaRPr lang="en-US" altLang="en-GB">
              <a:latin typeface="Times New Roman Regular" panose="02020603050405020304" charset="0"/>
              <a:cs typeface="Times New Roman Regular" panose="02020603050405020304" charset="0"/>
              <a:sym typeface="+mn-ea"/>
            </a:endParaRPr>
          </a:p>
        </p:txBody>
      </p:sp>
      <p:pic>
        <p:nvPicPr>
          <p:cNvPr id="6" name="Picture 5" descr="shifted_combined_09000204_ob10_512_20k_corner"/>
          <p:cNvPicPr>
            <a:picLocks noChangeAspect="1"/>
          </p:cNvPicPr>
          <p:nvPr/>
        </p:nvPicPr>
        <p:blipFill>
          <a:blip r:embed="rId2"/>
          <a:stretch>
            <a:fillRect/>
          </a:stretch>
        </p:blipFill>
        <p:spPr>
          <a:xfrm>
            <a:off x="5579110" y="1281430"/>
            <a:ext cx="5337175" cy="533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7104380" cy="1325880"/>
          </a:xfrm>
        </p:spPr>
        <p:txBody>
          <a:bodyPr>
            <a:noAutofit/>
          </a:bodyPr>
          <a:p>
            <a:r>
              <a:rPr lang="en-US" b="1">
                <a:solidFill>
                  <a:schemeClr val="bg1"/>
                </a:solidFill>
                <a:latin typeface="Chalkboard Bold" panose="03050602040202020205" charset="0"/>
                <a:cs typeface="Chalkboard Bold" panose="03050602040202020205" charset="0"/>
              </a:rPr>
              <a:t>Introduction: AGN GALAXY</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723900" y="1980565"/>
            <a:ext cx="5663565" cy="3784600"/>
          </a:xfrm>
          <a:prstGeom prst="rect">
            <a:avLst/>
          </a:prstGeom>
          <a:noFill/>
        </p:spPr>
        <p:txBody>
          <a:bodyPr wrap="square" rtlCol="0" anchor="t">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An AGN is a compact region at the center of a galaxy that emits a significant amount of energy across the electromagnetic spectrum</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It is special because the luminosity is not produced by stars</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A galaxy hosting AGN is called an active galaxy</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These galaxies have incredible amount of energy</a:t>
            </a:r>
            <a:endParaRPr lang="en-US" sz="2400">
              <a:solidFill>
                <a:schemeClr val="bg1"/>
              </a:solidFill>
              <a:latin typeface="Times New Roman Regular" panose="02020603050405020304" charset="0"/>
              <a:cs typeface="Times New Roman Regular" panose="02020603050405020304" charset="0"/>
            </a:endParaRPr>
          </a:p>
        </p:txBody>
      </p:sp>
      <p:pic>
        <p:nvPicPr>
          <p:cNvPr id="7" name="Picture 6"/>
          <p:cNvPicPr>
            <a:picLocks noChangeAspect="1"/>
          </p:cNvPicPr>
          <p:nvPr/>
        </p:nvPicPr>
        <p:blipFill>
          <a:blip r:embed="rId2"/>
          <a:stretch>
            <a:fillRect/>
          </a:stretch>
        </p:blipFill>
        <p:spPr>
          <a:xfrm>
            <a:off x="6620510" y="1767205"/>
            <a:ext cx="5429885" cy="421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Relation with this course</a:t>
            </a:r>
            <a:endParaRPr lang="en-US" b="1">
              <a:solidFill>
                <a:schemeClr val="bg1"/>
              </a:solidFill>
              <a:latin typeface="Chalkboard Bold" panose="03050602040202020205" charset="0"/>
              <a:cs typeface="Chalkboard Bold" panose="03050602040202020205" charset="0"/>
            </a:endParaRPr>
          </a:p>
        </p:txBody>
      </p:sp>
      <p:sp>
        <p:nvSpPr>
          <p:cNvPr id="3" name="Text Box 2"/>
          <p:cNvSpPr txBox="1"/>
          <p:nvPr/>
        </p:nvSpPr>
        <p:spPr>
          <a:xfrm>
            <a:off x="718185" y="1969135"/>
            <a:ext cx="10393680" cy="1938020"/>
          </a:xfrm>
          <a:prstGeom prst="rect">
            <a:avLst/>
          </a:prstGeom>
          <a:noFill/>
        </p:spPr>
        <p:txBody>
          <a:bodyPr wrap="none" rtlCol="0">
            <a:spAutoFit/>
          </a:bodyPr>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Based on a subfield of physics</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Used Python techniques such as defining a “Class”</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Unix Skill: using unix command to run the ALF code</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Computational Skill: Optimization, Monte Carlo Simulation, Pearson Correlation</a:t>
            </a:r>
            <a:endParaRPr lang="en-US" sz="2400">
              <a:solidFill>
                <a:schemeClr val="bg1"/>
              </a:solidFill>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Implicabable: spectra fitting example</a:t>
            </a:r>
            <a:endParaRPr lang="en-US" sz="24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Conclution</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1006475" y="1644650"/>
            <a:ext cx="10424160" cy="4154170"/>
          </a:xfrm>
          <a:prstGeom prst="rect">
            <a:avLst/>
          </a:prstGeom>
          <a:solidFill>
            <a:schemeClr val="tx2">
              <a:lumMod val="75000"/>
              <a:alpha val="79000"/>
            </a:schemeClr>
          </a:solidFill>
        </p:spPr>
        <p:txBody>
          <a:bodyPr wrap="square" rtlCol="0">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I have created a “Galaxy” Class that allows me to generate random AGN galaxy with accretion model, cooling/heating model, and spectra</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The accretion rate is most closely related to black hole mass, it increases as black hole mass increases, same as radiation</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sym typeface="+mn-ea"/>
              </a:rPr>
              <a:t>As density increases, the heating rate increases, the cooling rate increases as well, and the overall temperature peaks lower and decays faster</a:t>
            </a:r>
            <a:endParaRPr lang="en-US" sz="2400">
              <a:solidFill>
                <a:schemeClr val="bg1"/>
              </a:solidFill>
              <a:latin typeface="Times New Roman Regular" panose="02020603050405020304" charset="0"/>
              <a:cs typeface="Times New Roman Regular" panose="02020603050405020304" charset="0"/>
              <a:sym typeface="+mn-ea"/>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Using optimization, I can fit the spectra and calculate redshift within an error 0.01</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sym typeface="+mn-ea"/>
              </a:rPr>
              <a:t>SFR increases as </a:t>
            </a:r>
            <a:r>
              <a:rPr lang="en-US" sz="2400">
                <a:solidFill>
                  <a:schemeClr val="bg1"/>
                </a:solidFill>
                <a:latin typeface="Times New Roman Regular" panose="02020603050405020304" charset="0"/>
                <a:cs typeface="Times New Roman Regular" panose="02020603050405020304" charset="0"/>
                <a:sym typeface="+mn-ea"/>
              </a:rPr>
              <a:t>H-alpha/H-beta ratio increases</a:t>
            </a:r>
            <a:endParaRPr lang="en-US" sz="2400">
              <a:solidFill>
                <a:schemeClr val="bg1"/>
              </a:solidFill>
              <a:latin typeface="Times New Roman Regular" panose="02020603050405020304" charset="0"/>
              <a:cs typeface="Times New Roman Regular" panose="02020603050405020304" charset="0"/>
              <a:sym typeface="+mn-ea"/>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Using spectra modeling on real datasets, we can find the correlation between parameters</a:t>
            </a:r>
            <a:endParaRPr lang="en-US" sz="24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9826625" cy="1325880"/>
          </a:xfrm>
        </p:spPr>
        <p:txBody>
          <a:bodyPr>
            <a:noAutofit/>
          </a:bodyPr>
          <a:p>
            <a:r>
              <a:rPr lang="en-US" b="1">
                <a:solidFill>
                  <a:schemeClr val="bg1"/>
                </a:solidFill>
                <a:latin typeface="Chalkboard Bold" panose="03050602040202020205" charset="0"/>
                <a:cs typeface="Chalkboard Bold" panose="03050602040202020205" charset="0"/>
              </a:rPr>
              <a:t>References</a:t>
            </a:r>
            <a:endParaRPr lang="en-US" b="1">
              <a:solidFill>
                <a:schemeClr val="bg1"/>
              </a:solidFill>
              <a:latin typeface="Chalkboard Bold" panose="03050602040202020205" charset="0"/>
              <a:cs typeface="Chalkboard Bold" panose="03050602040202020205" charset="0"/>
            </a:endParaRPr>
          </a:p>
        </p:txBody>
      </p:sp>
      <p:sp>
        <p:nvSpPr>
          <p:cNvPr id="3" name="Text Box 2"/>
          <p:cNvSpPr txBox="1"/>
          <p:nvPr/>
        </p:nvSpPr>
        <p:spPr>
          <a:xfrm>
            <a:off x="585470" y="1405890"/>
            <a:ext cx="11057890" cy="4769485"/>
          </a:xfrm>
          <a:prstGeom prst="rect">
            <a:avLst/>
          </a:prstGeom>
          <a:noFill/>
        </p:spPr>
        <p:txBody>
          <a:bodyPr wrap="square" rtlCol="0">
            <a:spAutoFit/>
          </a:bodyPr>
          <a:p>
            <a:pPr algn="l"/>
            <a:r>
              <a:rPr lang="en-US" sz="1600">
                <a:solidFill>
                  <a:schemeClr val="bg1"/>
                </a:solidFill>
                <a:sym typeface="+mn-ea"/>
              </a:rPr>
              <a:t>- Choi, J., Dotter, A., Conroy, C., Cantiello, M., Paxton, B., &amp; Johnson, B. D. (2016). Mesa isochrones and Stellar Tracks (mist). I. Solar-scaled models. The Astrophysical Journal, 823(2), 102. https://doi.org/10.3847/0004-637x/823/2/102 </a:t>
            </a:r>
            <a:endParaRPr lang="en-US" sz="1600">
              <a:solidFill>
                <a:schemeClr val="bg1"/>
              </a:solidFill>
            </a:endParaRPr>
          </a:p>
          <a:p>
            <a:pPr algn="l"/>
            <a:r>
              <a:rPr lang="en-US" sz="1600">
                <a:solidFill>
                  <a:schemeClr val="bg1"/>
                </a:solidFill>
                <a:sym typeface="+mn-ea"/>
              </a:rPr>
              <a:t>- Conroy, C., Graves, G. J., &amp; van Dokkum, P. G. (2013). Early-type Galaxy archeology: Ages, abundance ratios, and effective temperatures from full-spectrum fitting. The Astrophysical Journal, 780(1), 33. https://doi.org/10.1088/0004-637x/780/1/33 </a:t>
            </a:r>
            <a:endParaRPr lang="en-US" sz="1600">
              <a:solidFill>
                <a:schemeClr val="bg1"/>
              </a:solidFill>
            </a:endParaRPr>
          </a:p>
          <a:p>
            <a:pPr algn="l"/>
            <a:r>
              <a:rPr lang="en-US" sz="1600">
                <a:solidFill>
                  <a:schemeClr val="bg1"/>
                </a:solidFill>
                <a:sym typeface="+mn-ea"/>
              </a:rPr>
              <a:t>- Conroy, C., Villaume, A., Dokkum, P. G. van, Lind, K., https://orcid.org/0000-0002-1590-8551, C. C., https://orcid.org/0000-0003-1887-0621, A. V., &amp; https://orcid.org/0000-0002-8282-9888, P. G. van D. (2018, February 21). IOPscience. The Astrophysical Journal. https://iopscience.iop.org/article/10.3847/1538-4357/aaab49 </a:t>
            </a:r>
            <a:endParaRPr lang="en-US" sz="1600">
              <a:solidFill>
                <a:schemeClr val="bg1"/>
              </a:solidFill>
              <a:sym typeface="+mn-ea"/>
            </a:endParaRPr>
          </a:p>
          <a:p>
            <a:pPr algn="l"/>
            <a:r>
              <a:rPr lang="en-US" sz="1600">
                <a:solidFill>
                  <a:schemeClr val="bg1"/>
                </a:solidFill>
                <a:sym typeface="+mn-ea"/>
              </a:rPr>
              <a:t>- Li, Y., Ruszkowski, M., &amp; Bryan, G. L. (2016, November 16). AGN heating in simulated cool-core clusters. arXiv.org. https://arxiv.org/abs/1611.05455 </a:t>
            </a:r>
            <a:endParaRPr lang="en-US" sz="1600">
              <a:solidFill>
                <a:schemeClr val="bg1"/>
              </a:solidFill>
              <a:sym typeface="+mn-ea"/>
            </a:endParaRPr>
          </a:p>
          <a:p>
            <a:pPr algn="l"/>
            <a:r>
              <a:rPr lang="en-US" sz="1600">
                <a:solidFill>
                  <a:schemeClr val="bg1"/>
                </a:solidFill>
                <a:sym typeface="+mn-ea"/>
              </a:rPr>
              <a:t>- Panda, S. (2022, February 16). Parameterizing the AGN radius–luminosity relation from the eigenvector 1 viewpoint. Frontiers. https://www.frontiersin.org/articles/10.3389/fspas.2022.850409/full </a:t>
            </a:r>
            <a:endParaRPr lang="en-US" sz="1600">
              <a:solidFill>
                <a:schemeClr val="bg1"/>
              </a:solidFill>
              <a:sym typeface="+mn-ea"/>
            </a:endParaRPr>
          </a:p>
          <a:p>
            <a:pPr algn="l"/>
            <a:r>
              <a:rPr lang="en-US" sz="1600">
                <a:solidFill>
                  <a:schemeClr val="bg1"/>
                </a:solidFill>
                <a:sym typeface="+mn-ea"/>
              </a:rPr>
              <a:t>- Sanchez-Blazquez, P., Peletier, R. F., Jimenez-Vicente, J., Cardiel, N., Cenarro, A. J., Falcon-Barroso, J., Gorgas, J., Selam, S., &amp; Vazdekis, A. (2006). Medium-resolution Isaac Newton Telescope Library of empirical spectra. Monthly Notices of the Royal Astronomical Society, 371(2), 703–718. https://doi.org/10.1111/j.1365-2966.2006.10699.x</a:t>
            </a:r>
            <a:endParaRPr lang="en-US" sz="1600">
              <a:solidFill>
                <a:schemeClr val="bg1"/>
              </a:solidFill>
              <a:sym typeface="+mn-ea"/>
            </a:endParaRPr>
          </a:p>
          <a:p>
            <a:pPr algn="l"/>
            <a:r>
              <a:rPr lang="en-US" sz="1600">
                <a:solidFill>
                  <a:schemeClr val="bg1"/>
                </a:solidFill>
                <a:sym typeface="+mn-ea"/>
              </a:rPr>
              <a:t>- Stone, J. M., &amp; Norman, M. L. ZEUS-2D: A Radiation Magnetohydrodynamics Code for Astrophysical Flows in Two Space Dimensions. I. The Hydrodynamic Algorithms and Tests. 1992a, ApJS, 80, 753. 1992b, ApJS, 80, 791</a:t>
            </a:r>
            <a:endParaRPr lang="en-US" sz="1600">
              <a:solidFill>
                <a:schemeClr val="bg1"/>
              </a:solidFill>
            </a:endParaRPr>
          </a:p>
          <a:p>
            <a:pPr algn="l"/>
            <a:r>
              <a:rPr lang="en-US" sz="1600">
                <a:solidFill>
                  <a:schemeClr val="bg1"/>
                </a:solidFill>
              </a:rPr>
              <a:t>- Tanner, R., &amp; Weaver, K. (2022, January 20). Simulations of AGN driven galactic outflow morphology and content. arXiv.org. https://arxiv.org/abs/2201.08360 </a:t>
            </a:r>
            <a:endParaRPr lang="en-US" sz="16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794365" cy="1325880"/>
          </a:xfrm>
        </p:spPr>
        <p:txBody>
          <a:bodyPr>
            <a:noAutofit/>
          </a:bodyPr>
          <a:p>
            <a:r>
              <a:rPr lang="en-US" b="1">
                <a:solidFill>
                  <a:schemeClr val="bg1"/>
                </a:solidFill>
                <a:latin typeface="Chalkboard Bold" panose="03050602040202020205" charset="0"/>
                <a:cs typeface="Chalkboard Bold" panose="03050602040202020205" charset="0"/>
              </a:rPr>
              <a:t>Introduction: Why Study AGN GALAXY?</a:t>
            </a:r>
            <a:endParaRPr lang="en-US"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723900" y="1980565"/>
            <a:ext cx="5663565" cy="1938020"/>
          </a:xfrm>
          <a:prstGeom prst="rect">
            <a:avLst/>
          </a:prstGeom>
          <a:noFill/>
        </p:spPr>
        <p:txBody>
          <a:bodyPr wrap="square" rtlCol="0" anchor="t">
            <a:spAutoFit/>
          </a:bodyPr>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Super massive blackholes</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History of Universe</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How Blackhole evolves over time</a:t>
            </a:r>
            <a:endParaRPr lang="en-US" sz="2400">
              <a:solidFill>
                <a:schemeClr val="bg1"/>
              </a:solidFill>
              <a:latin typeface="Times New Roman Regular" panose="02020603050405020304" charset="0"/>
              <a:cs typeface="Times New Roman Regular" panose="02020603050405020304" charset="0"/>
            </a:endParaRPr>
          </a:p>
          <a:p>
            <a:pPr marL="342900" indent="-342900">
              <a:buFont typeface="Arial" panose="020B0604020202020204" pitchFamily="34" charset="0"/>
              <a:buChar char="•"/>
            </a:pPr>
            <a:r>
              <a:rPr lang="en-US" sz="2400">
                <a:solidFill>
                  <a:schemeClr val="bg1"/>
                </a:solidFill>
                <a:latin typeface="Times New Roman Regular" panose="02020603050405020304" charset="0"/>
                <a:cs typeface="Times New Roman Regular" panose="02020603050405020304" charset="0"/>
              </a:rPr>
              <a:t>Environmental impact of clusters and galaxies </a:t>
            </a:r>
            <a:endParaRPr lang="en-US" sz="2400">
              <a:solidFill>
                <a:schemeClr val="bg1"/>
              </a:solidFill>
              <a:latin typeface="Times New Roman Regular" panose="02020603050405020304" charset="0"/>
              <a:cs typeface="Times New Roman Regular" panose="02020603050405020304" charset="0"/>
            </a:endParaRPr>
          </a:p>
        </p:txBody>
      </p:sp>
      <p:pic>
        <p:nvPicPr>
          <p:cNvPr id="2" name="Picture 1" descr="17811701665534_.pic_hd"/>
          <p:cNvPicPr>
            <a:picLocks noChangeAspect="1"/>
          </p:cNvPicPr>
          <p:nvPr/>
        </p:nvPicPr>
        <p:blipFill>
          <a:blip r:embed="rId2"/>
          <a:stretch>
            <a:fillRect/>
          </a:stretch>
        </p:blipFill>
        <p:spPr>
          <a:xfrm>
            <a:off x="6513830" y="1391920"/>
            <a:ext cx="4819650" cy="4819650"/>
          </a:xfrm>
          <a:prstGeom prst="rect">
            <a:avLst/>
          </a:prstGeom>
        </p:spPr>
      </p:pic>
      <p:sp>
        <p:nvSpPr>
          <p:cNvPr id="3" name="Text Box 2"/>
          <p:cNvSpPr txBox="1"/>
          <p:nvPr/>
        </p:nvSpPr>
        <p:spPr>
          <a:xfrm>
            <a:off x="8413115" y="5843270"/>
            <a:ext cx="1194435" cy="368300"/>
          </a:xfrm>
          <a:prstGeom prst="rect">
            <a:avLst/>
          </a:prstGeom>
          <a:noFill/>
        </p:spPr>
        <p:txBody>
          <a:bodyPr wrap="none" rtlCol="0">
            <a:spAutoFit/>
          </a:bodyPr>
          <a:p>
            <a:r>
              <a:rPr lang="en-US">
                <a:solidFill>
                  <a:schemeClr val="bg1"/>
                </a:solidFill>
              </a:rPr>
              <a:t>NGC1097</a:t>
            </a:r>
            <a:endParaRPr 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7104380" cy="1325880"/>
          </a:xfrm>
        </p:spPr>
        <p:txBody>
          <a:bodyPr>
            <a:noAutofit/>
          </a:bodyPr>
          <a:p>
            <a:r>
              <a:rPr lang="en-US" b="1">
                <a:solidFill>
                  <a:schemeClr val="bg1"/>
                </a:solidFill>
                <a:latin typeface="Chalkboard Bold" panose="03050602040202020205" charset="0"/>
                <a:cs typeface="Chalkboard Bold" panose="03050602040202020205" charset="0"/>
              </a:rPr>
              <a:t>Goal for This Project</a:t>
            </a:r>
            <a:endParaRPr lang="en-US"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914400" y="1374775"/>
            <a:ext cx="5669280" cy="4892675"/>
          </a:xfrm>
          <a:prstGeom prst="rect">
            <a:avLst/>
          </a:prstGeom>
          <a:solidFill>
            <a:schemeClr val="accent2">
              <a:lumMod val="60000"/>
              <a:lumOff val="40000"/>
              <a:alpha val="38000"/>
            </a:schemeClr>
          </a:solid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1, “Galaxy” Class</a:t>
            </a:r>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Blackhole Accretion Model (Accretion Rate, Radiation, and Jet Production)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Cooling and Heating Process (Cooling Rate, Heating Rate, and Temperature-time Evolution)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Generating Spectrum (With Emission feature and noise)</a:t>
            </a:r>
            <a:endParaRPr lang="en-US" sz="2400">
              <a:solidFill>
                <a:schemeClr val="bg1"/>
              </a:solidFill>
              <a:latin typeface="Times New Roman Regular" panose="02020603050405020304" charset="0"/>
              <a:cs typeface="Times New Roman Regular" panose="02020603050405020304" charset="0"/>
            </a:endParaRPr>
          </a:p>
        </p:txBody>
      </p:sp>
      <p:pic>
        <p:nvPicPr>
          <p:cNvPr id="3" name="Picture 2" descr="Screenshot 2023-12-04 at 4.43.12 PM"/>
          <p:cNvPicPr>
            <a:picLocks noChangeAspect="1"/>
          </p:cNvPicPr>
          <p:nvPr/>
        </p:nvPicPr>
        <p:blipFill>
          <a:blip r:embed="rId2"/>
          <a:stretch>
            <a:fillRect/>
          </a:stretch>
        </p:blipFill>
        <p:spPr>
          <a:xfrm>
            <a:off x="1066800" y="2048510"/>
            <a:ext cx="5311775" cy="1365885"/>
          </a:xfrm>
          <a:prstGeom prst="rect">
            <a:avLst/>
          </a:prstGeom>
        </p:spPr>
      </p:pic>
      <p:sp>
        <p:nvSpPr>
          <p:cNvPr id="5" name="Text Box 4"/>
          <p:cNvSpPr txBox="1"/>
          <p:nvPr/>
        </p:nvSpPr>
        <p:spPr>
          <a:xfrm>
            <a:off x="7068820" y="4100195"/>
            <a:ext cx="4696460" cy="2306955"/>
          </a:xfrm>
          <a:prstGeom prst="rect">
            <a:avLst/>
          </a:prstGeom>
          <a:solidFill>
            <a:schemeClr val="accent3">
              <a:lumMod val="60000"/>
              <a:lumOff val="40000"/>
              <a:alpha val="57000"/>
            </a:schemeClr>
          </a:solidFill>
        </p:spPr>
        <p:txBody>
          <a:bodyPr wrap="square" rtlCol="0">
            <a:spAutoFit/>
          </a:bodyPr>
          <a:p>
            <a:r>
              <a:rPr lang="en-US" sz="2400">
                <a:latin typeface="Times New Roman Regular" panose="02020603050405020304" charset="0"/>
                <a:cs typeface="Times New Roman Regular" panose="02020603050405020304" charset="0"/>
              </a:rPr>
              <a:t>Some Useful Computational Methods in this Project:</a:t>
            </a:r>
            <a:endParaRPr lang="en-US" sz="2400">
              <a:latin typeface="Times New Roman Regular" panose="02020603050405020304" charset="0"/>
              <a:cs typeface="Times New Roman Regular" panose="02020603050405020304" charset="0"/>
            </a:endParaRPr>
          </a:p>
          <a:p>
            <a:r>
              <a:rPr lang="en-US" sz="2400">
                <a:latin typeface="Times New Roman Regular" panose="02020603050405020304" charset="0"/>
                <a:cs typeface="Times New Roman Regular" panose="02020603050405020304" charset="0"/>
              </a:rPr>
              <a:t>Optimization: Used to fit the AGN galaxies</a:t>
            </a:r>
            <a:endParaRPr lang="en-US" sz="2400">
              <a:latin typeface="Times New Roman Regular" panose="02020603050405020304" charset="0"/>
              <a:cs typeface="Times New Roman Regular" panose="02020603050405020304" charset="0"/>
            </a:endParaRPr>
          </a:p>
          <a:p>
            <a:r>
              <a:rPr lang="en-US" sz="2400">
                <a:latin typeface="Times New Roman Regular" panose="02020603050405020304" charset="0"/>
                <a:cs typeface="Times New Roman Regular" panose="02020603050405020304" charset="0"/>
              </a:rPr>
              <a:t>Monte Carlo Simulation: Used to find the correlation</a:t>
            </a:r>
            <a:endParaRPr lang="en-US" sz="2400">
              <a:latin typeface="Times New Roman Regular" panose="02020603050405020304" charset="0"/>
              <a:cs typeface="Times New Roman Regular" panose="02020603050405020304" charset="0"/>
            </a:endParaRPr>
          </a:p>
        </p:txBody>
      </p:sp>
      <p:sp>
        <p:nvSpPr>
          <p:cNvPr id="6" name="Text Box 5"/>
          <p:cNvSpPr txBox="1"/>
          <p:nvPr/>
        </p:nvSpPr>
        <p:spPr>
          <a:xfrm>
            <a:off x="7101205" y="1259205"/>
            <a:ext cx="4631690" cy="2676525"/>
          </a:xfrm>
          <a:prstGeom prst="rect">
            <a:avLst/>
          </a:prstGeom>
          <a:solidFill>
            <a:schemeClr val="accent4">
              <a:lumMod val="60000"/>
              <a:lumOff val="40000"/>
              <a:alpha val="32000"/>
            </a:schemeClr>
          </a:solidFill>
        </p:spPr>
        <p:txBody>
          <a:bodyPr wrap="square" rtlCol="0">
            <a:spAutoFit/>
          </a:bodyPr>
          <a:p>
            <a:r>
              <a:rPr lang="en-US" sz="2400">
                <a:solidFill>
                  <a:schemeClr val="bg1"/>
                </a:solidFill>
                <a:latin typeface="Times New Roman Regular" panose="02020603050405020304" charset="0"/>
                <a:cs typeface="Times New Roman Regular" panose="02020603050405020304" charset="0"/>
              </a:rPr>
              <a:t>2, Spectra Modeling</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Generate an AGN using the galaxy class I defined</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Fit the spectra using optimization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 Compare important parameters to observe any correlation</a:t>
            </a:r>
            <a:endParaRPr lang="en-US" sz="2400">
              <a:solidFill>
                <a:schemeClr val="bg1"/>
              </a:solidFill>
              <a:latin typeface="Times New Roman Regular" panose="02020603050405020304" charset="0"/>
              <a:cs typeface="Times New Roman Regular" panose="02020603050405020304" charset="0"/>
            </a:endParaRPr>
          </a:p>
          <a:p>
            <a:r>
              <a:rPr lang="en-US" sz="2400">
                <a:solidFill>
                  <a:schemeClr val="bg1"/>
                </a:solidFill>
                <a:latin typeface="Times New Roman Regular" panose="02020603050405020304" charset="0"/>
                <a:cs typeface="Times New Roman Regular" panose="02020603050405020304" charset="0"/>
              </a:rPr>
              <a:t>3, look at some implication</a:t>
            </a:r>
            <a:endParaRPr lang="en-US" sz="24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392410" cy="1325880"/>
          </a:xfrm>
        </p:spPr>
        <p:txBody>
          <a:bodyPr>
            <a:noAutofit/>
          </a:bodyPr>
          <a:p>
            <a:r>
              <a:rPr lang="en-US" b="1">
                <a:solidFill>
                  <a:schemeClr val="bg1"/>
                </a:solidFill>
                <a:latin typeface="Chalkboard Bold" panose="03050602040202020205" charset="0"/>
                <a:cs typeface="Chalkboard Bold" panose="03050602040202020205" charset="0"/>
              </a:rPr>
              <a:t>1st Model: Black Hole Accretion Model</a:t>
            </a:r>
            <a:endParaRPr lang="en-US" b="1">
              <a:solidFill>
                <a:schemeClr val="bg1"/>
              </a:solidFill>
              <a:latin typeface="Chalkboard Bold" panose="03050602040202020205" charset="0"/>
              <a:cs typeface="Chalkboard Bold" panose="03050602040202020205" charset="0"/>
            </a:endParaRPr>
          </a:p>
        </p:txBody>
      </p:sp>
      <p:pic>
        <p:nvPicPr>
          <p:cNvPr id="2" name="Picture 1" descr="Screenshot 2023-12-04 at 7.21.22 PM"/>
          <p:cNvPicPr>
            <a:picLocks noChangeAspect="1"/>
          </p:cNvPicPr>
          <p:nvPr/>
        </p:nvPicPr>
        <p:blipFill>
          <a:blip r:embed="rId2"/>
          <a:stretch>
            <a:fillRect/>
          </a:stretch>
        </p:blipFill>
        <p:spPr>
          <a:xfrm>
            <a:off x="914400" y="1589405"/>
            <a:ext cx="3602355" cy="1383030"/>
          </a:xfrm>
          <a:prstGeom prst="rect">
            <a:avLst/>
          </a:prstGeom>
        </p:spPr>
      </p:pic>
      <p:pic>
        <p:nvPicPr>
          <p:cNvPr id="5" name="Picture 4" descr="Accretion_rate_black_hole_mass"/>
          <p:cNvPicPr>
            <a:picLocks noChangeAspect="1"/>
          </p:cNvPicPr>
          <p:nvPr/>
        </p:nvPicPr>
        <p:blipFill>
          <a:blip r:embed="rId3"/>
          <a:stretch>
            <a:fillRect/>
          </a:stretch>
        </p:blipFill>
        <p:spPr>
          <a:xfrm>
            <a:off x="914400" y="3086735"/>
            <a:ext cx="10034270" cy="3345180"/>
          </a:xfrm>
          <a:prstGeom prst="rect">
            <a:avLst/>
          </a:prstGeom>
        </p:spPr>
      </p:pic>
      <mc:AlternateContent xmlns:mc="http://schemas.openxmlformats.org/markup-compatibility/2006">
        <mc:Choice xmlns:a14="http://schemas.microsoft.com/office/drawing/2010/main" Requires="a14">
          <p:sp>
            <p:nvSpPr>
              <p:cNvPr id="6" name="Text Box 5"/>
              <p:cNvSpPr txBox="1"/>
              <p:nvPr/>
            </p:nvSpPr>
            <p:spPr>
              <a:xfrm>
                <a:off x="8060055" y="1589405"/>
                <a:ext cx="2637155" cy="1199515"/>
              </a:xfrm>
              <a:prstGeom prst="rect">
                <a:avLst/>
              </a:prstGeom>
              <a:noFill/>
            </p:spPr>
            <p:txBody>
              <a:bodyPr wrap="none" rtlCol="0">
                <a:spAutoFit/>
              </a:bodyPr>
              <a:p>
                <a:pPr algn="l"/>
                <a:r>
                  <a:rPr lang="en-US">
                    <a:solidFill>
                      <a:schemeClr val="bg1"/>
                    </a:solidFill>
                    <a:latin typeface="Times New Roman Regular" panose="02020603050405020304" charset="0"/>
                    <a:cs typeface="Times New Roman Regular" panose="02020603050405020304" charset="0"/>
                  </a:rPr>
                  <a:t>Fixed Range: </a:t>
                </a:r>
                <a:endParaRPr lang="en-US">
                  <a:solidFill>
                    <a:schemeClr val="bg1"/>
                  </a:solidFill>
                  <a:latin typeface="Times New Roman Regular" panose="02020603050405020304" charset="0"/>
                  <a:cs typeface="Times New Roman Regular" panose="02020603050405020304" charset="0"/>
                </a:endParaRPr>
              </a:p>
              <a:p>
                <a:pPr algn="l"/>
                <a14:m>
                  <m:oMath xmlns:m="http://schemas.openxmlformats.org/officeDocument/2006/math">
                    <m:r>
                      <a:rPr lang="en-US" i="1">
                        <a:solidFill>
                          <a:schemeClr val="bg1"/>
                        </a:solidFill>
                        <a:latin typeface="DejaVu Math TeX Gyre" panose="02000503000000000000" charset="0"/>
                        <a:cs typeface="DejaVu Math TeX Gyre" panose="02000503000000000000" charset="0"/>
                      </a:rPr>
                      <m:t>𝜌𝜖</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14</m:t>
                    </m:r>
                    <m:r>
                      <a:rPr lang="en-US" i="1">
                        <a:solidFill>
                          <a:schemeClr val="bg1"/>
                        </a:solidFill>
                        <a:latin typeface="DejaVu Math TeX Gyre" panose="02000503000000000000" charset="0"/>
                        <a:cs typeface="DejaVu Math TeX Gyre" panose="02000503000000000000" charset="0"/>
                      </a:rPr>
                      <m:t>, </m:t>
                    </m:r>
                    <m:r>
                      <a:rPr lang="en-US" i="1">
                        <a:solidFill>
                          <a:schemeClr val="bg1"/>
                        </a:solidFill>
                        <a:latin typeface="DejaVu Math TeX Gyre" panose="02000503000000000000" charset="0"/>
                        <a:cs typeface="DejaVu Math TeX Gyre" panose="02000503000000000000" charset="0"/>
                      </a:rPr>
                      <m:t>1</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13</m:t>
                    </m:r>
                    <m:r>
                      <a:rPr lang="en-US" i="1">
                        <a:solidFill>
                          <a:schemeClr val="bg1"/>
                        </a:solidFill>
                        <a:latin typeface="DejaVu Math TeX Gyre" panose="02000503000000000000" charset="0"/>
                        <a:cs typeface="DejaVu Math TeX Gyre" panose="02000503000000000000" charset="0"/>
                      </a:rPr>
                      <m:t>]</m:t>
                    </m:r>
                  </m:oMath>
                </a14:m>
                <a:r>
                  <a:rPr lang="en-US">
                    <a:solidFill>
                      <a:schemeClr val="bg1"/>
                    </a:solidFill>
                    <a:latin typeface="Times New Roman Regular" panose="02020603050405020304" charset="0"/>
                    <a:cs typeface="Times New Roman Regular" panose="02020603050405020304" charset="0"/>
                  </a:rPr>
                  <a:t> </a:t>
                </a:r>
                <a:endParaRPr lang="en-US">
                  <a:solidFill>
                    <a:schemeClr val="bg1"/>
                  </a:solidFill>
                  <a:latin typeface="Times New Roman Regular" panose="02020603050405020304" charset="0"/>
                  <a:cs typeface="Times New Roman Regular" panose="02020603050405020304" charset="0"/>
                </a:endParaRPr>
              </a:p>
              <a:p>
                <a:pPr algn="l"/>
                <a14:m>
                  <m:oMathPara xmlns:m="http://schemas.openxmlformats.org/officeDocument/2006/math">
                    <m:oMathParaPr>
                      <m:jc m:val="centerGroup"/>
                    </m:oMathParaPr>
                    <m:oMath xmlns:m="http://schemas.openxmlformats.org/officeDocument/2006/math">
                      <m:r>
                        <a:rPr lang="en-US" i="1">
                          <a:solidFill>
                            <a:schemeClr val="bg1"/>
                          </a:solidFill>
                          <a:latin typeface="DejaVu Math TeX Gyre" panose="02000503000000000000" charset="0"/>
                          <a:cs typeface="DejaVu Math TeX Gyre" panose="02000503000000000000" charset="0"/>
                        </a:rPr>
                        <m:t>𝑣</m:t>
                      </m:r>
                      <m:r>
                        <a:rPr lang="en-US" i="1">
                          <a:solidFill>
                            <a:schemeClr val="bg1"/>
                          </a:solidFill>
                          <a:latin typeface="DejaVu Math TeX Gyre" panose="02000503000000000000" charset="0"/>
                          <a:cs typeface="DejaVu Math TeX Gyre" panose="02000503000000000000" charset="0"/>
                        </a:rPr>
                        <m:t>𝜖</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4</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7</m:t>
                      </m:r>
                      <m:r>
                        <a:rPr lang="en-US" i="1">
                          <a:solidFill>
                            <a:schemeClr val="bg1"/>
                          </a:solidFill>
                          <a:latin typeface="DejaVu Math TeX Gyre" panose="02000503000000000000" charset="0"/>
                          <a:cs typeface="DejaVu Math TeX Gyre" panose="02000503000000000000" charset="0"/>
                        </a:rPr>
                        <m:t>, </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5</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7</m:t>
                      </m:r>
                      <m:r>
                        <a:rPr lang="en-US" i="1">
                          <a:solidFill>
                            <a:schemeClr val="bg1"/>
                          </a:solidFill>
                          <a:latin typeface="DejaVu Math TeX Gyre" panose="02000503000000000000" charset="0"/>
                          <a:cs typeface="DejaVu Math TeX Gyre" panose="02000503000000000000" charset="0"/>
                        </a:rPr>
                        <m:t>]</m:t>
                      </m:r>
                    </m:oMath>
                  </m:oMathPara>
                </a14:m>
                <a:endParaRPr lang="en-US" i="1">
                  <a:solidFill>
                    <a:schemeClr val="bg1"/>
                  </a:solidFill>
                  <a:latin typeface="DejaVu Math TeX Gyre" panose="02000503000000000000" charset="0"/>
                  <a:cs typeface="DejaVu Math TeX Gyre" panose="02000503000000000000" charset="0"/>
                </a:endParaRPr>
              </a:p>
              <a:p>
                <a:pPr algn="l"/>
                <a14:m>
                  <m:oMathPara xmlns:m="http://schemas.openxmlformats.org/officeDocument/2006/math">
                    <m:oMathParaPr>
                      <m:jc m:val="centerGroup"/>
                    </m:oMathParaPr>
                    <m:oMath xmlns:m="http://schemas.openxmlformats.org/officeDocument/2006/math">
                      <m:sSub>
                        <m:sSubPr>
                          <m:ctrlPr>
                            <a:rPr lang="en-US" i="1">
                              <a:solidFill>
                                <a:schemeClr val="bg1"/>
                              </a:solidFill>
                              <a:latin typeface="DejaVu Math TeX Gyre" panose="02000503000000000000" charset="0"/>
                              <a:cs typeface="DejaVu Math TeX Gyre" panose="02000503000000000000" charset="0"/>
                            </a:rPr>
                          </m:ctrlPr>
                        </m:sSubPr>
                        <m:e>
                          <m:r>
                            <a:rPr lang="en-US" i="1">
                              <a:solidFill>
                                <a:schemeClr val="bg1"/>
                              </a:solidFill>
                              <a:latin typeface="DejaVu Math TeX Gyre" panose="02000503000000000000" charset="0"/>
                              <a:cs typeface="DejaVu Math TeX Gyre" panose="02000503000000000000" charset="0"/>
                            </a:rPr>
                            <m:t>𝑐</m:t>
                          </m:r>
                        </m:e>
                        <m:sub>
                          <m:r>
                            <a:rPr lang="en-US" i="1">
                              <a:solidFill>
                                <a:schemeClr val="bg1"/>
                              </a:solidFill>
                              <a:latin typeface="DejaVu Math TeX Gyre" panose="02000503000000000000" charset="0"/>
                              <a:cs typeface="DejaVu Math TeX Gyre" panose="02000503000000000000" charset="0"/>
                            </a:rPr>
                            <m:t>𝑠</m:t>
                          </m:r>
                        </m:sub>
                      </m:sSub>
                      <m:r>
                        <a:rPr lang="en-US" i="1">
                          <a:solidFill>
                            <a:schemeClr val="bg1"/>
                          </a:solidFill>
                          <a:latin typeface="DejaVu Math TeX Gyre" panose="02000503000000000000" charset="0"/>
                          <a:cs typeface="DejaVu Math TeX Gyre" panose="02000503000000000000" charset="0"/>
                        </a:rPr>
                        <m:t>𝜖</m:t>
                      </m:r>
                      <m:r>
                        <a:rPr lang="en-US" i="1">
                          <a:solidFill>
                            <a:schemeClr val="bg1"/>
                          </a:solidFill>
                          <a:latin typeface="DejaVu Math TeX Gyre" panose="02000503000000000000" charset="0"/>
                          <a:cs typeface="DejaVu Math TeX Gyre" panose="02000503000000000000" charset="0"/>
                        </a:rPr>
                        <m:t>[</m:t>
                      </m:r>
                      <m:r>
                        <a:rPr lang="en-US" i="1">
                          <a:solidFill>
                            <a:schemeClr val="bg1"/>
                          </a:solidFill>
                          <a:latin typeface="DejaVu Math TeX Gyre" panose="02000503000000000000" charset="0"/>
                          <a:cs typeface="DejaVu Math TeX Gyre" panose="02000503000000000000" charset="0"/>
                        </a:rPr>
                        <m:t>1</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4</m:t>
                      </m:r>
                      <m:r>
                        <a:rPr lang="en-US" i="1">
                          <a:solidFill>
                            <a:schemeClr val="bg1"/>
                          </a:solidFill>
                          <a:latin typeface="DejaVu Math TeX Gyre" panose="02000503000000000000" charset="0"/>
                          <a:cs typeface="DejaVu Math TeX Gyre" panose="02000503000000000000" charset="0"/>
                        </a:rPr>
                        <m:t>, </m:t>
                      </m:r>
                      <m:r>
                        <a:rPr lang="en-US" i="1">
                          <a:solidFill>
                            <a:schemeClr val="bg1"/>
                          </a:solidFill>
                          <a:latin typeface="DejaVu Math TeX Gyre" panose="02000503000000000000" charset="0"/>
                          <a:cs typeface="DejaVu Math TeX Gyre" panose="02000503000000000000" charset="0"/>
                        </a:rPr>
                        <m:t>2</m:t>
                      </m:r>
                      <m:r>
                        <a:rPr lang="en-US" i="1">
                          <a:solidFill>
                            <a:schemeClr val="bg1"/>
                          </a:solidFill>
                          <a:latin typeface="DejaVu Math TeX Gyre" panose="02000503000000000000" charset="0"/>
                          <a:cs typeface="DejaVu Math TeX Gyre" panose="02000503000000000000" charset="0"/>
                        </a:rPr>
                        <m:t>𝑒</m:t>
                      </m:r>
                      <m:r>
                        <a:rPr lang="en-US" i="1">
                          <a:solidFill>
                            <a:schemeClr val="bg1"/>
                          </a:solidFill>
                          <a:latin typeface="DejaVu Math TeX Gyre" panose="02000503000000000000" charset="0"/>
                          <a:cs typeface="DejaVu Math TeX Gyre" panose="02000503000000000000" charset="0"/>
                        </a:rPr>
                        <m:t>6</m:t>
                      </m:r>
                      <m:r>
                        <a:rPr lang="en-US" i="1">
                          <a:solidFill>
                            <a:schemeClr val="bg1"/>
                          </a:solidFill>
                          <a:latin typeface="DejaVu Math TeX Gyre" panose="02000503000000000000" charset="0"/>
                          <a:cs typeface="DejaVu Math TeX Gyre" panose="02000503000000000000" charset="0"/>
                        </a:rPr>
                        <m:t>]</m:t>
                      </m:r>
                    </m:oMath>
                  </m:oMathPara>
                </a14:m>
                <a:endParaRPr lang="en-US">
                  <a:solidFill>
                    <a:schemeClr val="bg1"/>
                  </a:solidFill>
                  <a:latin typeface="Times New Roman Regular" panose="02020603050405020304" charset="0"/>
                  <a:cs typeface="Times New Roman Regular" panose="02020603050405020304" charset="0"/>
                </a:endParaRPr>
              </a:p>
            </p:txBody>
          </p:sp>
        </mc:Choice>
        <mc:Fallback>
          <p:sp>
            <p:nvSpPr>
              <p:cNvPr id="6" name="Text Box 5"/>
              <p:cNvSpPr txBox="1">
                <a:spLocks noRot="1" noChangeAspect="1" noMove="1" noResize="1" noEditPoints="1" noAdjustHandles="1" noChangeArrowheads="1" noChangeShapeType="1" noTextEdit="1"/>
              </p:cNvSpPr>
              <p:nvPr/>
            </p:nvSpPr>
            <p:spPr>
              <a:xfrm>
                <a:off x="8060055" y="1589405"/>
                <a:ext cx="2637155" cy="1199515"/>
              </a:xfrm>
              <a:prstGeom prst="rect">
                <a:avLst/>
              </a:prstGeom>
              <a:blipFill rotWithShape="1">
                <a:blip r:embed="rId4"/>
                <a:stretch>
                  <a:fillRect r="-1108"/>
                </a:stretch>
              </a:blipFill>
            </p:spPr>
            <p:txBody>
              <a:bodyPr/>
              <a:lstStyle/>
              <a:p>
                <a:r>
                  <a:rPr lang="en-US" altLang="en-US">
                    <a:noFill/>
                  </a:rPr>
                  <a:t> </a:t>
                </a:r>
              </a:p>
            </p:txBody>
          </p:sp>
        </mc:Fallback>
      </mc:AlternateContent>
      <p:sp>
        <p:nvSpPr>
          <p:cNvPr id="7" name="Text Box 6"/>
          <p:cNvSpPr txBox="1"/>
          <p:nvPr/>
        </p:nvSpPr>
        <p:spPr>
          <a:xfrm>
            <a:off x="4845685" y="1819910"/>
            <a:ext cx="2172335" cy="922020"/>
          </a:xfrm>
          <a:prstGeom prst="rect">
            <a:avLst/>
          </a:prstGeom>
          <a:solidFill>
            <a:schemeClr val="tx2">
              <a:lumMod val="75000"/>
            </a:schemeClr>
          </a:solidFill>
        </p:spPr>
        <p:txBody>
          <a:bodyPr wrap="square" rtlCol="0" anchor="t">
            <a:spAutoFit/>
          </a:bodyPr>
          <a:p>
            <a:r>
              <a:rPr lang="en-US">
                <a:solidFill>
                  <a:schemeClr val="bg1"/>
                </a:solidFill>
                <a:latin typeface="Times New Roman Regular" panose="02020603050405020304" charset="0"/>
                <a:cs typeface="Times New Roman Regular" panose="02020603050405020304" charset="0"/>
              </a:rPr>
              <a:t>Bondi-Hoyle-Lyttleton accretion rate model</a:t>
            </a:r>
            <a:endParaRPr lang="en-US">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392410" cy="1325880"/>
          </a:xfrm>
        </p:spPr>
        <p:txBody>
          <a:bodyPr>
            <a:noAutofit/>
          </a:bodyPr>
          <a:p>
            <a:r>
              <a:rPr lang="en-US" b="1">
                <a:solidFill>
                  <a:schemeClr val="bg1"/>
                </a:solidFill>
                <a:latin typeface="Chalkboard Bold" panose="03050602040202020205" charset="0"/>
                <a:cs typeface="Chalkboard Bold" panose="03050602040202020205" charset="0"/>
              </a:rPr>
              <a:t>1st Model: Black Hole Accretion Model</a:t>
            </a:r>
            <a:endParaRPr lang="en-US" b="1">
              <a:solidFill>
                <a:schemeClr val="bg1"/>
              </a:solidFill>
              <a:latin typeface="Chalkboard Bold" panose="03050602040202020205" charset="0"/>
              <a:cs typeface="Chalkboard Bold" panose="03050602040202020205" charset="0"/>
            </a:endParaRPr>
          </a:p>
        </p:txBody>
      </p:sp>
      <p:pic>
        <p:nvPicPr>
          <p:cNvPr id="6" name="Picture 5" descr="Screenshot 2023-12-04 at 9.02.25 PM"/>
          <p:cNvPicPr>
            <a:picLocks noChangeAspect="1"/>
          </p:cNvPicPr>
          <p:nvPr/>
        </p:nvPicPr>
        <p:blipFill>
          <a:blip r:embed="rId2"/>
          <a:stretch>
            <a:fillRect/>
          </a:stretch>
        </p:blipFill>
        <p:spPr>
          <a:xfrm>
            <a:off x="2729230" y="1215390"/>
            <a:ext cx="5936615" cy="53930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14400" y="318770"/>
            <a:ext cx="10392410" cy="1325880"/>
          </a:xfrm>
        </p:spPr>
        <p:txBody>
          <a:bodyPr>
            <a:noAutofit/>
          </a:bodyPr>
          <a:p>
            <a:r>
              <a:rPr lang="en-US" b="1">
                <a:solidFill>
                  <a:schemeClr val="bg1"/>
                </a:solidFill>
                <a:latin typeface="Chalkboard Bold" panose="03050602040202020205" charset="0"/>
                <a:cs typeface="Chalkboard Bold" panose="03050602040202020205" charset="0"/>
              </a:rPr>
              <a:t>1st Model: Black Hole Accretion Model</a:t>
            </a:r>
            <a:endParaRPr lang="en-US" b="1">
              <a:solidFill>
                <a:schemeClr val="bg1"/>
              </a:solidFill>
              <a:latin typeface="Chalkboard Bold" panose="03050602040202020205" charset="0"/>
              <a:cs typeface="Chalkboard Bold" panose="03050602040202020205" charset="0"/>
            </a:endParaRPr>
          </a:p>
        </p:txBody>
      </p:sp>
      <p:pic>
        <p:nvPicPr>
          <p:cNvPr id="2" name="Picture 1" descr="Screenshot 2023-12-04 at 9.03.20 PM"/>
          <p:cNvPicPr>
            <a:picLocks noChangeAspect="1"/>
          </p:cNvPicPr>
          <p:nvPr/>
        </p:nvPicPr>
        <p:blipFill>
          <a:blip r:embed="rId2"/>
          <a:stretch>
            <a:fillRect/>
          </a:stretch>
        </p:blipFill>
        <p:spPr>
          <a:xfrm>
            <a:off x="3356610" y="1492250"/>
            <a:ext cx="5086350" cy="1095375"/>
          </a:xfrm>
          <a:prstGeom prst="rect">
            <a:avLst/>
          </a:prstGeom>
        </p:spPr>
      </p:pic>
      <p:pic>
        <p:nvPicPr>
          <p:cNvPr id="5" name="Picture 4" descr="Radiation_black_hole_mass"/>
          <p:cNvPicPr>
            <a:picLocks noChangeAspect="1"/>
          </p:cNvPicPr>
          <p:nvPr/>
        </p:nvPicPr>
        <p:blipFill>
          <a:blip r:embed="rId3"/>
          <a:stretch>
            <a:fillRect/>
          </a:stretch>
        </p:blipFill>
        <p:spPr>
          <a:xfrm>
            <a:off x="632460" y="2870200"/>
            <a:ext cx="10956290" cy="3651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04875" y="424180"/>
            <a:ext cx="10774680" cy="802005"/>
          </a:xfrm>
        </p:spPr>
        <p:txBody>
          <a:bodyPr>
            <a:noAutofit/>
          </a:bodyPr>
          <a:p>
            <a:r>
              <a:rPr lang="en-US" b="1">
                <a:solidFill>
                  <a:schemeClr val="bg1"/>
                </a:solidFill>
                <a:latin typeface="Chalkboard Bold" panose="03050602040202020205" charset="0"/>
                <a:cs typeface="Chalkboard Bold" panose="03050602040202020205" charset="0"/>
              </a:rPr>
              <a:t>2nd Model: Cooling and Heating Model </a:t>
            </a:r>
            <a:endParaRPr lang="en-US" b="1">
              <a:solidFill>
                <a:schemeClr val="bg1"/>
              </a:solidFill>
              <a:latin typeface="Chalkboard Bold" panose="03050602040202020205" charset="0"/>
              <a:cs typeface="Chalkboard Bold" panose="03050602040202020205" charset="0"/>
            </a:endParaRPr>
          </a:p>
        </p:txBody>
      </p:sp>
      <p:pic>
        <p:nvPicPr>
          <p:cNvPr id="5" name="Picture 4" descr="Time_evolution_of_ISM_properties"/>
          <p:cNvPicPr>
            <a:picLocks noChangeAspect="1"/>
          </p:cNvPicPr>
          <p:nvPr/>
        </p:nvPicPr>
        <p:blipFill>
          <a:blip r:embed="rId2"/>
          <a:stretch>
            <a:fillRect/>
          </a:stretch>
        </p:blipFill>
        <p:spPr>
          <a:xfrm>
            <a:off x="3033395" y="1161415"/>
            <a:ext cx="5540375" cy="5540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904875" y="424180"/>
            <a:ext cx="10774680" cy="847090"/>
          </a:xfrm>
        </p:spPr>
        <p:txBody>
          <a:bodyPr>
            <a:noAutofit/>
          </a:bodyPr>
          <a:p>
            <a:r>
              <a:rPr lang="en-US" b="1">
                <a:solidFill>
                  <a:schemeClr val="bg1"/>
                </a:solidFill>
                <a:latin typeface="Chalkboard Bold" panose="03050602040202020205" charset="0"/>
                <a:cs typeface="Chalkboard Bold" panose="03050602040202020205" charset="0"/>
              </a:rPr>
              <a:t>2nd Model: Cooling and Heating Model </a:t>
            </a:r>
            <a:endParaRPr lang="en-US" b="1">
              <a:solidFill>
                <a:schemeClr val="bg1"/>
              </a:solidFill>
              <a:latin typeface="Chalkboard Bold" panose="03050602040202020205" charset="0"/>
              <a:cs typeface="Chalkboard Bold" panose="03050602040202020205" charset="0"/>
            </a:endParaRPr>
          </a:p>
        </p:txBody>
      </p:sp>
      <p:pic>
        <p:nvPicPr>
          <p:cNvPr id="3" name="Picture 2" descr="Screenshot 2023-12-04 at 9.13.47 PM"/>
          <p:cNvPicPr>
            <a:picLocks noChangeAspect="1"/>
          </p:cNvPicPr>
          <p:nvPr/>
        </p:nvPicPr>
        <p:blipFill>
          <a:blip r:embed="rId2"/>
          <a:stretch>
            <a:fillRect/>
          </a:stretch>
        </p:blipFill>
        <p:spPr>
          <a:xfrm>
            <a:off x="904875" y="1344930"/>
            <a:ext cx="5097145" cy="1534160"/>
          </a:xfrm>
          <a:prstGeom prst="rect">
            <a:avLst/>
          </a:prstGeom>
        </p:spPr>
      </p:pic>
      <p:pic>
        <p:nvPicPr>
          <p:cNvPr id="5" name="Picture 4" descr="Time_evolution_Different_Densities"/>
          <p:cNvPicPr>
            <a:picLocks noChangeAspect="1"/>
          </p:cNvPicPr>
          <p:nvPr/>
        </p:nvPicPr>
        <p:blipFill>
          <a:blip r:embed="rId3"/>
          <a:stretch>
            <a:fillRect/>
          </a:stretch>
        </p:blipFill>
        <p:spPr>
          <a:xfrm>
            <a:off x="6759575" y="1271270"/>
            <a:ext cx="3538855" cy="5308600"/>
          </a:xfrm>
          <a:prstGeom prst="rect">
            <a:avLst/>
          </a:prstGeom>
        </p:spPr>
      </p:pic>
      <p:sp>
        <p:nvSpPr>
          <p:cNvPr id="6" name="Text Box 5"/>
          <p:cNvSpPr txBox="1"/>
          <p:nvPr/>
        </p:nvSpPr>
        <p:spPr>
          <a:xfrm>
            <a:off x="782955" y="3211830"/>
            <a:ext cx="5615305" cy="3476625"/>
          </a:xfrm>
          <a:prstGeom prst="rect">
            <a:avLst/>
          </a:prstGeom>
          <a:noFill/>
        </p:spPr>
        <p:txBody>
          <a:bodyPr wrap="square" rtlCol="0">
            <a:spAutoFit/>
          </a:bodyPr>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As density increases, the heating rate increases, the cooling rate increases as well, and the overall temperature peaks lower and decays faster.</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In the center of an AGN galaxy, the density is extremely high, and as the redius goes out, density decreases. </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Thus, towards the center of an AGN galaxy, the temperature peaks higher and decays slower</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r>
              <a:rPr lang="en-US" sz="2000">
                <a:solidFill>
                  <a:schemeClr val="bg1"/>
                </a:solidFill>
                <a:latin typeface="Times New Roman Regular" panose="02020603050405020304" charset="0"/>
                <a:cs typeface="Times New Roman Regular" panose="02020603050405020304" charset="0"/>
              </a:rPr>
              <a:t>Combining with our previous model, this makes sense.</a:t>
            </a:r>
            <a:endParaRPr lang="en-US" sz="2000">
              <a:solidFill>
                <a:schemeClr val="bg1"/>
              </a:solidFill>
              <a:latin typeface="Times New Roman Regular" panose="02020603050405020304" charset="0"/>
              <a:cs typeface="Times New Roman Regular" panose="02020603050405020304" charset="0"/>
            </a:endParaRPr>
          </a:p>
          <a:p>
            <a:pPr marL="285750" indent="-285750" algn="l">
              <a:buFont typeface="Arial" panose="020B0604020202020204" pitchFamily="34" charset="0"/>
              <a:buChar char="•"/>
            </a:pPr>
            <a:endParaRPr lang="en-US" sz="2000">
              <a:solidFill>
                <a:schemeClr val="bg1"/>
              </a:solidFill>
              <a:latin typeface="Times New Roman Regular" panose="02020603050405020304" charset="0"/>
              <a:cs typeface="Times New Roman Regular"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8399</Words>
  <Application>WPS Writer</Application>
  <PresentationFormat>Widescreen</PresentationFormat>
  <Paragraphs>195</Paragraphs>
  <Slides>22</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22</vt:i4>
      </vt:variant>
    </vt:vector>
  </HeadingPairs>
  <TitlesOfParts>
    <vt:vector size="53" baseType="lpstr">
      <vt:lpstr>Arial</vt:lpstr>
      <vt:lpstr>SimSun</vt:lpstr>
      <vt:lpstr>Wingdings</vt:lpstr>
      <vt:lpstr>Arial Unicode MS</vt:lpstr>
      <vt:lpstr>Calibri Light</vt:lpstr>
      <vt:lpstr>Helvetica Neue</vt:lpstr>
      <vt:lpstr>Calibri</vt:lpstr>
      <vt:lpstr>Microsoft YaHei</vt:lpstr>
      <vt:lpstr>汉仪旗黑</vt:lpstr>
      <vt:lpstr>宋体-简</vt:lpstr>
      <vt:lpstr>Apple LiSung</vt:lpstr>
      <vt:lpstr>BiauKaiHK</vt:lpstr>
      <vt:lpstr>HanziPen TC Regular</vt:lpstr>
      <vt:lpstr>HanziPen SC Regular</vt:lpstr>
      <vt:lpstr>Heiti SC Light</vt:lpstr>
      <vt:lpstr>Heiti TC Light</vt:lpstr>
      <vt:lpstr>Kaiti SC Regular</vt:lpstr>
      <vt:lpstr>Yuanti SC Regular</vt:lpstr>
      <vt:lpstr>Arial Black</vt:lpstr>
      <vt:lpstr>BM Hanna Pro</vt:lpstr>
      <vt:lpstr>BM Jua</vt:lpstr>
      <vt:lpstr>Baloo Thambi 2 Regular</vt:lpstr>
      <vt:lpstr>Chalkduster</vt:lpstr>
      <vt:lpstr>Chalkboard Regular</vt:lpstr>
      <vt:lpstr>Chalkboard Bold</vt:lpstr>
      <vt:lpstr>Times New Roman Regular</vt:lpstr>
      <vt:lpstr>DejaVu Math TeX Gyre</vt:lpstr>
      <vt:lpstr>Times New Roman Bold</vt:lpstr>
      <vt:lpstr>Average</vt:lpstr>
      <vt:lpstr>Thonburi</vt:lpstr>
      <vt:lpstr>Office Theme</vt:lpstr>
      <vt:lpstr>PowerPoint 演示文稿</vt:lpstr>
      <vt:lpstr>PHYS 129L Final Project AGN Host Galaxy Simulation and Spectra Modeling</vt:lpstr>
      <vt:lpstr>Introduction: AGN GALAXY</vt:lpstr>
      <vt:lpstr>Introduction: AGN GALAXY</vt:lpstr>
      <vt:lpstr>Introduction: AGN GALAXY</vt:lpstr>
      <vt:lpstr>1st Model: Black Hole Accretion Model</vt:lpstr>
      <vt:lpstr>1st Model: Black Hole Accretion Model</vt:lpstr>
      <vt:lpstr>2nd Model: Cooling and Heating Process Model </vt:lpstr>
      <vt:lpstr>Introduction: AGN GALAXY</vt:lpstr>
      <vt:lpstr>Introduction: AGN GALAXY</vt:lpstr>
      <vt:lpstr>3rd Model: Generating a Spectra for AGN galaxy</vt:lpstr>
      <vt:lpstr>3rd Model: Generating a Spectra for AGN galaxy</vt:lpstr>
      <vt:lpstr>Introduction: AGN GALAXY</vt:lpstr>
      <vt:lpstr>Optimization and Spectra Modeling</vt:lpstr>
      <vt:lpstr>Optimization and Spectra Modeling</vt:lpstr>
      <vt:lpstr>Optimization and Spectra Modeling</vt:lpstr>
      <vt:lpstr>Optimization and Spectra Modeling</vt:lpstr>
      <vt:lpstr>Optimization and Spectra Modeling</vt:lpstr>
      <vt:lpstr>Relation to Physics and Implication</vt:lpstr>
      <vt:lpstr>Optimization and Spectra Modeling</vt:lpstr>
      <vt:lpstr>Relation with this course</vt:lpstr>
      <vt:lpstr>Conclution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 129L Final Project Active Galactic Nuclei (AGN) Host Galaxy Simulation and Spectra Modeling</dc:title>
  <dc:creator>annabellayang</dc:creator>
  <cp:lastModifiedBy>AnnabellaYang</cp:lastModifiedBy>
  <cp:revision>1</cp:revision>
  <dcterms:created xsi:type="dcterms:W3CDTF">2023-12-05T07:04:41Z</dcterms:created>
  <dcterms:modified xsi:type="dcterms:W3CDTF">2023-12-05T07:04:41Z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